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8" r:id="rId3"/>
    <p:sldId id="267" r:id="rId4"/>
    <p:sldId id="262" r:id="rId5"/>
    <p:sldId id="261" r:id="rId6"/>
    <p:sldId id="263" r:id="rId7"/>
    <p:sldId id="271" r:id="rId8"/>
    <p:sldId id="272" r:id="rId9"/>
    <p:sldId id="269" r:id="rId10"/>
    <p:sldId id="264" r:id="rId11"/>
    <p:sldId id="273" r:id="rId12"/>
    <p:sldId id="276" r:id="rId13"/>
    <p:sldId id="274" r:id="rId14"/>
    <p:sldId id="275" r:id="rId15"/>
    <p:sldId id="270" r:id="rId16"/>
    <p:sldId id="265" r:id="rId17"/>
    <p:sldId id="259" r:id="rId18"/>
    <p:sldId id="260" r:id="rId19"/>
    <p:sldId id="266" r:id="rId20"/>
    <p:sldId id="268" r:id="rId21"/>
    <p:sldId id="257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8"/>
    <p:restoredTop sz="67708"/>
  </p:normalViewPr>
  <p:slideViewPr>
    <p:cSldViewPr snapToGrid="0" snapToObjects="1">
      <p:cViewPr varScale="1">
        <p:scale>
          <a:sx n="64" d="100"/>
          <a:sy n="64" d="100"/>
        </p:scale>
        <p:origin x="219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5CAED5-394F-E941-8905-2F3D49560E04}" type="datetimeFigureOut">
              <a:rPr lang="en-US" smtClean="0"/>
              <a:t>3/28/16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57E21E-0CD6-CA4F-8813-2F285B641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29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MulticastSocket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DatagramSocket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多了一个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setTimeToLive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ttl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方法，该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ttl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参数用于设置数据报最多可以跨过多少个网络。 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ttl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的值为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时，指定数据报应停留在本地主机； 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ttl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的值为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时，指定数据报发送到本地局域网； 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ttl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的值为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时，意味着只能发送到本站点的网络上； 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ttl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的值为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64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时，意味着数据报应保留在本地区； 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ttl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的值为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128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时，意味着数据报应保留在本大洲； 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ttl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的值为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时，意味着数据报可发送到所有地方； 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在默认情况下，该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ttl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的值为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 </a:t>
            </a:r>
          </a:p>
          <a:p>
            <a:endParaRPr kumimoji="1" lang="zh-CN" altLang="en-US" dirty="0" smtClean="0"/>
          </a:p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MulticastSocket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joinGroup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方法加入指定组；使用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leaveGroup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方法脱离一个组。</a:t>
            </a:r>
          </a:p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joinGroup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InetAddress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</a:t>
            </a:r>
          </a:p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leaveGroup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InetAddress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</a:t>
            </a:r>
          </a:p>
          <a:p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7E21E-0CD6-CA4F-8813-2F285B6414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854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7E21E-0CD6-CA4F-8813-2F285B64142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900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6304"/>
            <a:ext cx="8814816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64234" y="381001"/>
            <a:ext cx="8229600" cy="2209800"/>
          </a:xfrm>
        </p:spPr>
        <p:txBody>
          <a:bodyPr lIns="45720" rIns="228600" anchor="b">
            <a:normAutofit/>
          </a:bodyPr>
          <a:lstStyle>
            <a:lvl1pPr marL="0" algn="r">
              <a:defRPr sz="480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133600" y="2819400"/>
            <a:ext cx="6560234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pPr algn="l" eaLnBrk="1" latinLnBrk="0" hangingPunct="1"/>
            <a:fld id="{48D92626-37D2-4832-BF7A-BC283494A20D}" type="datetimeFigureOut">
              <a:rPr lang="en-US" smtClean="0"/>
              <a:t>3/28/16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0128" y="3267456"/>
            <a:ext cx="74066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498230"/>
            <a:ext cx="77724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287713"/>
            <a:ext cx="7772400" cy="1509712"/>
          </a:xfrm>
        </p:spPr>
        <p:txBody>
          <a:bodyPr rIns="128016" anchor="t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pPr algn="l" eaLnBrk="1" latinLnBrk="0" hangingPunct="1"/>
            <a:fld id="{48D92626-37D2-4832-BF7A-BC283494A20D}" type="datetimeFigureOut">
              <a:rPr lang="en-US" smtClean="0"/>
              <a:t>3/28/16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3/28/16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16744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4800600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948"/>
            <a:ext cx="8229600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941763"/>
          </a:xfrm>
        </p:spPr>
        <p:txBody>
          <a:bodyPr lIns="9144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3/28/16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3218"/>
            <a:ext cx="8229600" cy="1143000"/>
          </a:xfrm>
        </p:spPr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3/28/16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3/28/16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57552" y="105765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3136" y="304800"/>
            <a:ext cx="3931920" cy="762000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963136" y="1107560"/>
            <a:ext cx="393192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600" y="2209800"/>
            <a:ext cx="8666456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pPr algn="l" eaLnBrk="1" latinLnBrk="0" hangingPunct="1"/>
            <a:fld id="{48D92626-37D2-4832-BF7A-BC283494A20D}" type="datetimeFigureOut">
              <a:rPr lang="en-US" smtClean="0"/>
              <a:t>3/28/16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0443" y="4724400"/>
            <a:ext cx="5486400" cy="664536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0443" y="5388936"/>
            <a:ext cx="54864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04800" y="249864"/>
            <a:ext cx="85344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zh-CN" alt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将图片拖动到占位符，或单击添加图标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pPr algn="l" eaLnBrk="1" latinLnBrk="0" hangingPunct="1"/>
            <a:fld id="{48D92626-37D2-4832-BF7A-BC283494A20D}" type="datetimeFigureOut">
              <a:rPr lang="en-US" smtClean="0"/>
              <a:t>3/28/16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95400" y="6400800"/>
            <a:ext cx="4212264" cy="274320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pPr algn="r" eaLnBrk="1" latinLnBrk="0" hangingPunct="1"/>
            <a:endParaRPr kumimoji="0" lang="en-US" sz="13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562600" y="6400800"/>
            <a:ext cx="3002280" cy="274320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pPr algn="l" eaLnBrk="1" latinLnBrk="0" hangingPunct="1"/>
            <a:fld id="{48D92626-37D2-4832-BF7A-BC283494A20D}" type="datetimeFigureOut">
              <a:rPr lang="en-US" smtClean="0"/>
              <a:t>3/28/16</a:t>
            </a:fld>
            <a:endParaRPr lang="en-US" sz="13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38952" y="6514568"/>
            <a:ext cx="464288" cy="27432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 sz="1600" b="1" dirty="0">
              <a:solidFill>
                <a:schemeClr val="tx2">
                  <a:shade val="90000"/>
                </a:schemeClr>
              </a:solidFill>
              <a:effectLst/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46237"/>
            <a:ext cx="8229600" cy="452628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二级</a:t>
            </a:r>
          </a:p>
          <a:p>
            <a:pPr lvl="2" eaLnBrk="1" latinLnBrk="0" hangingPunct="1"/>
            <a:r>
              <a:rPr kumimoji="0" lang="zh-CN" altLang="en-US" smtClean="0"/>
              <a:t>三级</a:t>
            </a:r>
          </a:p>
          <a:p>
            <a:pPr lvl="3" eaLnBrk="1" latinLnBrk="0" hangingPunct="1"/>
            <a:r>
              <a:rPr kumimoji="0" lang="zh-CN" altLang="en-US" smtClean="0"/>
              <a:t>四级</a:t>
            </a:r>
          </a:p>
          <a:p>
            <a:pPr lvl="4" eaLnBrk="1" latinLnBrk="0" hangingPunct="1"/>
            <a:r>
              <a:rPr kumimoji="0" lang="zh-CN" altLang="en-US" smtClean="0"/>
              <a:t>五级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54864" algn="r" rtl="0" eaLnBrk="1" latinLnBrk="0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0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eibo.com/ghj1976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nblogs.com/ghj1976/p/5276452.html" TargetMode="External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127.0.0.1:8080/" TargetMode="External"/><Relationship Id="rId3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libaba/dubbo" TargetMode="External"/><Relationship Id="rId3" Type="http://schemas.openxmlformats.org/officeDocument/2006/relationships/hyperlink" Target="https://github.com/dangdangdotcom/dubbox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gdangdotcom/dubbox" TargetMode="External"/><Relationship Id="rId4" Type="http://schemas.openxmlformats.org/officeDocument/2006/relationships/hyperlink" Target="http://www.cnblogs.com/ghj1976/p/5254935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libaba/dubbo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nblogs.com/ghj1976/p/5316126.html" TargetMode="External"/><Relationship Id="rId3" Type="http://schemas.openxmlformats.org/officeDocument/2006/relationships/hyperlink" Target="http://www.cnblogs.com/ghj1976/p/5320195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Dubbo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郭红俊</a:t>
            </a:r>
            <a:endParaRPr lang="en-US" altLang="zh-CN" dirty="0" smtClean="0"/>
          </a:p>
          <a:p>
            <a:r>
              <a:rPr lang="en-US" altLang="zh-CN" dirty="0">
                <a:hlinkClick r:id="rId2"/>
              </a:rPr>
              <a:t>http://weibo.com/</a:t>
            </a:r>
            <a:r>
              <a:rPr lang="en-US" altLang="zh-CN" dirty="0" smtClean="0">
                <a:hlinkClick r:id="rId2"/>
              </a:rPr>
              <a:t>ghj1976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2654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注册、监控中心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t-BR" altLang="zh-CN" dirty="0" err="1"/>
              <a:t>multicast</a:t>
            </a:r>
            <a:r>
              <a:rPr lang="zh-CN" altLang="pt-BR" dirty="0"/>
              <a:t>注册</a:t>
            </a:r>
            <a:r>
              <a:rPr lang="zh-CN" altLang="pt-BR" dirty="0" smtClean="0"/>
              <a:t>中心</a:t>
            </a:r>
            <a:r>
              <a:rPr lang="zh-CN" altLang="en-US" dirty="0" smtClean="0"/>
              <a:t>（</a:t>
            </a:r>
            <a:r>
              <a:rPr lang="zh-CN" altLang="en-US" dirty="0" smtClean="0"/>
              <a:t>组播</a:t>
            </a:r>
            <a:r>
              <a:rPr lang="zh-CN" altLang="en-US" dirty="0" smtClean="0"/>
              <a:t>）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Zookeeper</a:t>
            </a:r>
            <a:r>
              <a:rPr kumimoji="1" lang="zh-CN" altLang="en-US" dirty="0"/>
              <a:t>注册</a:t>
            </a:r>
            <a:r>
              <a:rPr kumimoji="1" lang="zh-CN" altLang="en-US" dirty="0" smtClean="0"/>
              <a:t>中心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 err="1"/>
              <a:t>Redis</a:t>
            </a:r>
            <a:r>
              <a:rPr kumimoji="1" lang="zh-CN" altLang="en-US" dirty="0" smtClean="0"/>
              <a:t>注册中心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Simple</a:t>
            </a:r>
            <a:r>
              <a:rPr kumimoji="1" lang="zh-CN" altLang="en-US" dirty="0"/>
              <a:t>注册</a:t>
            </a:r>
            <a:r>
              <a:rPr kumimoji="1" lang="zh-CN" altLang="en-US" dirty="0" smtClean="0"/>
              <a:t>中心</a:t>
            </a:r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本身</a:t>
            </a:r>
            <a:r>
              <a:rPr lang="zh-CN" altLang="en-US" dirty="0"/>
              <a:t>就是一个普通的</a:t>
            </a:r>
            <a:r>
              <a:rPr lang="en-US" altLang="zh-CN" dirty="0" err="1"/>
              <a:t>Dubbo</a:t>
            </a:r>
            <a:r>
              <a:rPr lang="zh-CN" altLang="en-US" dirty="0" smtClean="0"/>
              <a:t>服务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 smtClean="0"/>
              <a:t>Simple</a:t>
            </a:r>
            <a:r>
              <a:rPr kumimoji="1" lang="zh-CN" altLang="en-US" dirty="0" smtClean="0"/>
              <a:t>监控中心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543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组播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10546" y="1646237"/>
            <a:ext cx="4267199" cy="4526280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zh-CN" altLang="en-US" sz="1400" dirty="0"/>
              <a:t>单播</a:t>
            </a:r>
            <a:r>
              <a:rPr lang="en-US" altLang="zh-CN" sz="1400" dirty="0"/>
              <a:t>(unicast): </a:t>
            </a:r>
            <a:r>
              <a:rPr lang="zh-CN" altLang="en-US" sz="1400" dirty="0"/>
              <a:t>是指封包在计算机网络的传输中，目的地址为单一目标的一种传输方式。它是现今网络应用最为广泛，通常所使用的网络协议或服务大多采用单播传输，例如一切基于</a:t>
            </a:r>
            <a:r>
              <a:rPr lang="en-US" altLang="zh-CN" sz="1400" dirty="0"/>
              <a:t>TCP</a:t>
            </a:r>
            <a:r>
              <a:rPr lang="zh-CN" altLang="en-US" sz="1400" dirty="0"/>
              <a:t>的协议</a:t>
            </a:r>
            <a:r>
              <a:rPr lang="zh-CN" altLang="en-US" sz="1400" dirty="0" smtClean="0"/>
              <a:t>。</a:t>
            </a:r>
            <a:endParaRPr lang="zh-CN" altLang="en-US" sz="1400" dirty="0"/>
          </a:p>
          <a:p>
            <a:pPr>
              <a:lnSpc>
                <a:spcPct val="170000"/>
              </a:lnSpc>
            </a:pPr>
            <a:r>
              <a:rPr lang="zh-CN" altLang="en-US" sz="1400" dirty="0"/>
              <a:t>组播</a:t>
            </a:r>
            <a:r>
              <a:rPr lang="en-US" altLang="zh-CN" sz="1400" dirty="0"/>
              <a:t>(multicast): </a:t>
            </a:r>
            <a:r>
              <a:rPr lang="zh-CN" altLang="en-US" sz="1400" dirty="0"/>
              <a:t>也叫多播， 多点广播或群播。 指把信息同时传递给一组目的地址。它使用策略是最高效的，因为消息在每条网络链路上只需传递一次，而且只有在链路分叉的时候，消息才会被复制。</a:t>
            </a:r>
          </a:p>
          <a:p>
            <a:pPr>
              <a:lnSpc>
                <a:spcPct val="170000"/>
              </a:lnSpc>
            </a:pPr>
            <a:r>
              <a:rPr lang="zh-CN" altLang="en-US" sz="1400" dirty="0" smtClean="0"/>
              <a:t>广播</a:t>
            </a:r>
            <a:r>
              <a:rPr lang="en-US" altLang="zh-CN" sz="1400" dirty="0"/>
              <a:t>(broadcast):</a:t>
            </a:r>
            <a:r>
              <a:rPr lang="zh-CN" altLang="en-US" sz="1400" dirty="0"/>
              <a:t>是指封包在计算机网络中传输时，目的地址为网络中所有设备的一种传输方式。实际上，这里所说的“所有设备”也是限定在一个范围之中，称为“广播域”。</a:t>
            </a:r>
          </a:p>
          <a:p>
            <a:pPr>
              <a:lnSpc>
                <a:spcPct val="170000"/>
              </a:lnSpc>
            </a:pPr>
            <a:endParaRPr kumimoji="1" lang="zh-CN" altLang="en-US" sz="1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99" y="1646237"/>
            <a:ext cx="4559148" cy="452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73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Java</a:t>
            </a:r>
            <a:r>
              <a:rPr kumimoji="1" lang="zh-CN" altLang="en-US" dirty="0" smtClean="0"/>
              <a:t> </a:t>
            </a:r>
            <a:r>
              <a:rPr lang="en-US" altLang="zh-CN" b="1" dirty="0" err="1" smtClean="0">
                <a:effectLst/>
              </a:rPr>
              <a:t>Netty</a:t>
            </a:r>
            <a:r>
              <a:rPr lang="zh-CN" altLang="en-US" b="1" dirty="0">
                <a:effectLst/>
              </a:rPr>
              <a:t> </a:t>
            </a:r>
            <a:r>
              <a:rPr lang="zh-CN" altLang="en-US" b="1" dirty="0" smtClean="0">
                <a:effectLst/>
              </a:rPr>
              <a:t>组播例子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4688" y="4930149"/>
            <a:ext cx="5611092" cy="1563152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CN" altLang="en-US" sz="5600" dirty="0"/>
              <a:t>首先使用所需端口创建 </a:t>
            </a:r>
            <a:r>
              <a:rPr lang="en-US" altLang="zh-CN" sz="5600" dirty="0" err="1"/>
              <a:t>MulticastSocket</a:t>
            </a:r>
            <a:r>
              <a:rPr lang="zh-CN" altLang="en-US" sz="5600" dirty="0"/>
              <a:t>，然后调用 </a:t>
            </a:r>
            <a:r>
              <a:rPr lang="en-US" altLang="zh-CN" sz="5600" dirty="0" err="1"/>
              <a:t>joinGroup</a:t>
            </a:r>
            <a:r>
              <a:rPr lang="en-US" altLang="zh-CN" sz="5600" dirty="0"/>
              <a:t>(</a:t>
            </a:r>
            <a:r>
              <a:rPr lang="en-US" altLang="zh-CN" sz="5600" dirty="0" err="1"/>
              <a:t>InetAddress</a:t>
            </a:r>
            <a:r>
              <a:rPr lang="en-US" altLang="zh-CN" sz="5600" dirty="0"/>
              <a:t> </a:t>
            </a:r>
            <a:r>
              <a:rPr lang="en-US" altLang="zh-CN" sz="5600" dirty="0" err="1"/>
              <a:t>groupAddr</a:t>
            </a:r>
            <a:r>
              <a:rPr lang="en-US" altLang="zh-CN" sz="5600" dirty="0"/>
              <a:t>) </a:t>
            </a:r>
            <a:r>
              <a:rPr lang="zh-CN" altLang="en-US" sz="5600" dirty="0"/>
              <a:t>方法来加入多</a:t>
            </a:r>
            <a:r>
              <a:rPr lang="zh-CN" altLang="en-US" sz="5600" dirty="0" smtClean="0"/>
              <a:t>播组</a:t>
            </a:r>
          </a:p>
          <a:p>
            <a:pPr marL="0" indent="0">
              <a:lnSpc>
                <a:spcPct val="170000"/>
              </a:lnSpc>
              <a:buNone/>
            </a:pPr>
            <a:endParaRPr kumimoji="1" lang="zh-CN" altLang="en-US" dirty="0" smtClean="0"/>
          </a:p>
          <a:p>
            <a:pPr marL="0" indent="0">
              <a:lnSpc>
                <a:spcPct val="170000"/>
              </a:lnSpc>
              <a:buNone/>
            </a:pPr>
            <a:r>
              <a:rPr kumimoji="1" lang="zh-CN" altLang="en-US" sz="6400" dirty="0" smtClean="0"/>
              <a:t>参考： </a:t>
            </a:r>
            <a:r>
              <a:rPr kumimoji="1" lang="en-US" altLang="zh-CN" sz="6400" dirty="0">
                <a:hlinkClick r:id="rId3"/>
              </a:rPr>
              <a:t>http://</a:t>
            </a:r>
            <a:r>
              <a:rPr kumimoji="1" lang="en-US" altLang="zh-CN" sz="6400" dirty="0" smtClean="0">
                <a:hlinkClick r:id="rId3"/>
              </a:rPr>
              <a:t>www.cnblogs.com/ghj1976/p/5276452.html</a:t>
            </a:r>
            <a:r>
              <a:rPr kumimoji="1" lang="zh-CN" altLang="en-US" sz="6400" dirty="0" smtClean="0"/>
              <a:t> </a:t>
            </a:r>
            <a:endParaRPr kumimoji="1" lang="zh-CN" altLang="en-US" sz="6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88" y="1662545"/>
            <a:ext cx="5943604" cy="300159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068292" y="1662545"/>
            <a:ext cx="281247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buFont typeface="Arial" charset="0"/>
              <a:buChar char="•"/>
            </a:pPr>
            <a:r>
              <a:rPr lang="en-US" altLang="zh-CN" sz="1600" dirty="0">
                <a:latin typeface="inherit" charset="0"/>
              </a:rPr>
              <a:t>224.0.0.0</a:t>
            </a:r>
            <a:r>
              <a:rPr lang="zh-CN" altLang="en-US" sz="1600" dirty="0">
                <a:latin typeface="inherit" charset="0"/>
              </a:rPr>
              <a:t>～</a:t>
            </a:r>
            <a:r>
              <a:rPr lang="en-US" altLang="zh-CN" sz="1600" dirty="0">
                <a:latin typeface="inherit" charset="0"/>
              </a:rPr>
              <a:t>224.0.0.255</a:t>
            </a:r>
            <a:r>
              <a:rPr lang="zh-CN" altLang="en-US" sz="1600" dirty="0">
                <a:latin typeface="inherit" charset="0"/>
              </a:rPr>
              <a:t>为预留的组播地址（永久组地址），地址</a:t>
            </a:r>
            <a:r>
              <a:rPr lang="en-US" altLang="zh-CN" sz="1600" dirty="0">
                <a:latin typeface="inherit" charset="0"/>
              </a:rPr>
              <a:t>224.0.0.0</a:t>
            </a:r>
            <a:r>
              <a:rPr lang="zh-CN" altLang="en-US" sz="1600" dirty="0">
                <a:latin typeface="inherit" charset="0"/>
              </a:rPr>
              <a:t>保留不做分配，其它地址供路由协议使用</a:t>
            </a:r>
            <a:r>
              <a:rPr lang="zh-CN" altLang="en-US" sz="1600" dirty="0" smtClean="0">
                <a:latin typeface="inherit" charset="0"/>
              </a:rPr>
              <a:t>；</a:t>
            </a:r>
            <a:endParaRPr lang="zh-CN" altLang="en-US" sz="1600" dirty="0">
              <a:latin typeface="inherit" charset="0"/>
            </a:endParaRPr>
          </a:p>
          <a:p>
            <a:pPr fontAlgn="base">
              <a:lnSpc>
                <a:spcPct val="150000"/>
              </a:lnSpc>
              <a:buFont typeface="Arial" charset="0"/>
              <a:buChar char="•"/>
            </a:pPr>
            <a:r>
              <a:rPr lang="en-US" altLang="zh-CN" sz="1600" dirty="0">
                <a:latin typeface="inherit" charset="0"/>
              </a:rPr>
              <a:t>224.0.1.0</a:t>
            </a:r>
            <a:r>
              <a:rPr lang="zh-CN" altLang="en-US" sz="1600" dirty="0">
                <a:latin typeface="inherit" charset="0"/>
              </a:rPr>
              <a:t>～</a:t>
            </a:r>
            <a:r>
              <a:rPr lang="en-US" altLang="zh-CN" sz="1600" dirty="0">
                <a:latin typeface="inherit" charset="0"/>
              </a:rPr>
              <a:t>224.0.1.255</a:t>
            </a:r>
            <a:r>
              <a:rPr lang="zh-CN" altLang="en-US" sz="1600" dirty="0">
                <a:latin typeface="inherit" charset="0"/>
              </a:rPr>
              <a:t>是公用组播地址，</a:t>
            </a:r>
            <a:r>
              <a:rPr lang="en-US" altLang="zh-CN" sz="1600" dirty="0">
                <a:latin typeface="inherit" charset="0"/>
              </a:rPr>
              <a:t>Internetwork Control Block</a:t>
            </a:r>
            <a:r>
              <a:rPr lang="zh-CN" altLang="en-US" sz="1600" dirty="0">
                <a:latin typeface="inherit" charset="0"/>
              </a:rPr>
              <a:t>；</a:t>
            </a:r>
          </a:p>
          <a:p>
            <a:pPr fontAlgn="base">
              <a:lnSpc>
                <a:spcPct val="150000"/>
              </a:lnSpc>
              <a:buFont typeface="Arial" charset="0"/>
              <a:buChar char="•"/>
            </a:pPr>
            <a:r>
              <a:rPr lang="en-US" altLang="zh-CN" sz="1600" dirty="0">
                <a:latin typeface="inherit" charset="0"/>
              </a:rPr>
              <a:t>224.0.2.0</a:t>
            </a:r>
            <a:r>
              <a:rPr lang="zh-CN" altLang="en-US" sz="1600" dirty="0">
                <a:latin typeface="inherit" charset="0"/>
              </a:rPr>
              <a:t>～</a:t>
            </a:r>
            <a:r>
              <a:rPr lang="en-US" altLang="zh-CN" sz="1600" dirty="0">
                <a:latin typeface="inherit" charset="0"/>
              </a:rPr>
              <a:t>238.255.255.255</a:t>
            </a:r>
            <a:r>
              <a:rPr lang="zh-CN" altLang="en-US" sz="1600" dirty="0">
                <a:latin typeface="inherit" charset="0"/>
              </a:rPr>
              <a:t>为用户可用的组播地址（临时组地址），全网范围内有效；</a:t>
            </a:r>
          </a:p>
          <a:p>
            <a:pPr fontAlgn="base">
              <a:lnSpc>
                <a:spcPct val="150000"/>
              </a:lnSpc>
              <a:buFont typeface="Arial" charset="0"/>
              <a:buChar char="•"/>
            </a:pPr>
            <a:r>
              <a:rPr lang="en-US" altLang="zh-CN" sz="1600" dirty="0">
                <a:latin typeface="inherit" charset="0"/>
              </a:rPr>
              <a:t>239.0.0.0</a:t>
            </a:r>
            <a:r>
              <a:rPr lang="zh-CN" altLang="en-US" sz="1600" dirty="0">
                <a:latin typeface="inherit" charset="0"/>
              </a:rPr>
              <a:t>～</a:t>
            </a:r>
            <a:r>
              <a:rPr lang="en-US" altLang="zh-CN" sz="1600" dirty="0">
                <a:latin typeface="inherit" charset="0"/>
              </a:rPr>
              <a:t>239.255.255.255</a:t>
            </a:r>
            <a:r>
              <a:rPr lang="zh-CN" altLang="en-US" sz="1600" dirty="0">
                <a:latin typeface="inherit" charset="0"/>
              </a:rPr>
              <a:t>为本地管理组播地址，仅在特定的本地范围内有效。</a:t>
            </a:r>
            <a:endParaRPr lang="zh-CN" altLang="en-US" sz="1600" b="0" i="0" dirty="0">
              <a:effectLst/>
              <a:latin typeface="inheri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180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广播注册中心流程图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07843"/>
            <a:ext cx="8229600" cy="243540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95745" y="4143250"/>
            <a:ext cx="809105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Verdana" charset="0"/>
              </a:rPr>
              <a:t>提供方启动时广播自己的地址。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Verdana" charset="0"/>
              </a:rPr>
              <a:t>消费方启动时广播订阅请求。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Verdana" charset="0"/>
              </a:rPr>
              <a:t>提供方收到订阅请求时，单播自己的地址给订阅者，如果设置了</a:t>
            </a:r>
            <a:r>
              <a:rPr lang="en-US" altLang="zh-CN" dirty="0">
                <a:latin typeface="Verdana" charset="0"/>
              </a:rPr>
              <a:t>unicast=false</a:t>
            </a:r>
            <a:r>
              <a:rPr lang="zh-CN" altLang="en-US" dirty="0">
                <a:latin typeface="Verdana" charset="0"/>
              </a:rPr>
              <a:t>，则广播给订阅者。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Verdana" charset="0"/>
              </a:rPr>
              <a:t>消费方收到提供方地址时，连接该地址进行</a:t>
            </a:r>
            <a:r>
              <a:rPr lang="en-US" altLang="zh-CN" dirty="0">
                <a:latin typeface="Verdana" charset="0"/>
              </a:rPr>
              <a:t>RPC</a:t>
            </a:r>
            <a:r>
              <a:rPr lang="zh-CN" altLang="en-US" dirty="0">
                <a:latin typeface="Verdana" charset="0"/>
              </a:rPr>
              <a:t>调用</a:t>
            </a:r>
            <a:r>
              <a:rPr lang="zh-CN" altLang="en-US" dirty="0" smtClean="0">
                <a:latin typeface="Verdana" charset="0"/>
              </a:rPr>
              <a:t>。</a:t>
            </a:r>
            <a:endParaRPr lang="zh-CN" altLang="en-US" dirty="0"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616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广播监控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过滤条件是： </a:t>
            </a:r>
            <a:r>
              <a:rPr lang="en-US" altLang="zh-CN" err="1"/>
              <a:t>ip.dst</a:t>
            </a:r>
            <a:r>
              <a:rPr lang="en-US" altLang="zh-CN" smtClean="0"/>
              <a:t>==224.0.0.0/4</a:t>
            </a:r>
            <a:r>
              <a:rPr lang="en-US" altLang="zh-CN" dirty="0"/>
              <a:t> 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2181791"/>
            <a:ext cx="8354291" cy="315220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01785" y="5417130"/>
            <a:ext cx="83542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Verdana" charset="0"/>
              </a:rPr>
              <a:t>register </a:t>
            </a:r>
            <a:r>
              <a:rPr lang="en-US" altLang="zh-CN" sz="1200" dirty="0" err="1">
                <a:latin typeface="Verdana" charset="0"/>
              </a:rPr>
              <a:t>dubbo</a:t>
            </a:r>
            <a:r>
              <a:rPr lang="en-US" altLang="zh-CN" sz="1200" dirty="0">
                <a:latin typeface="Verdana" charset="0"/>
              </a:rPr>
              <a:t>://</a:t>
            </a:r>
            <a:r>
              <a:rPr lang="en-US" altLang="zh-CN" sz="1200" dirty="0" smtClean="0">
                <a:latin typeface="Verdana" charset="0"/>
              </a:rPr>
              <a:t>10.37.129.2:20880/</a:t>
            </a:r>
            <a:r>
              <a:rPr lang="en-US" altLang="zh-CN" sz="1200" dirty="0" err="1" smtClean="0">
                <a:latin typeface="Verdana" charset="0"/>
              </a:rPr>
              <a:t>com.alibaba.dubbo.demo.DemoService?anyhost</a:t>
            </a:r>
            <a:r>
              <a:rPr lang="en-US" altLang="zh-CN" sz="1200" dirty="0" smtClean="0">
                <a:latin typeface="Verdana" charset="0"/>
              </a:rPr>
              <a:t>=</a:t>
            </a:r>
            <a:r>
              <a:rPr lang="en-US" altLang="zh-CN" sz="1200" dirty="0" err="1" smtClean="0">
                <a:latin typeface="Verdana" charset="0"/>
              </a:rPr>
              <a:t>true&amp;application</a:t>
            </a:r>
            <a:r>
              <a:rPr lang="en-US" altLang="zh-CN" sz="1200" dirty="0" smtClean="0">
                <a:latin typeface="Verdana" charset="0"/>
              </a:rPr>
              <a:t>=</a:t>
            </a:r>
            <a:r>
              <a:rPr lang="en-US" altLang="zh-CN" sz="1200" dirty="0" err="1" smtClean="0">
                <a:latin typeface="Verdana" charset="0"/>
              </a:rPr>
              <a:t>demo-provider&amp;dubbo</a:t>
            </a:r>
            <a:r>
              <a:rPr lang="en-US" altLang="zh-CN" sz="1200" dirty="0" smtClean="0">
                <a:latin typeface="Verdana" charset="0"/>
              </a:rPr>
              <a:t>=2.5.4-SNAPSHOT&amp;generic=</a:t>
            </a:r>
            <a:r>
              <a:rPr lang="en-US" altLang="zh-CN" sz="1200" dirty="0" err="1" smtClean="0">
                <a:latin typeface="Verdana" charset="0"/>
              </a:rPr>
              <a:t>false&amp;interface</a:t>
            </a:r>
            <a:r>
              <a:rPr lang="en-US" altLang="zh-CN" sz="1200" dirty="0" smtClean="0">
                <a:latin typeface="Verdana" charset="0"/>
              </a:rPr>
              <a:t>=</a:t>
            </a:r>
            <a:r>
              <a:rPr lang="en-US" altLang="zh-CN" sz="1200" dirty="0" err="1" smtClean="0">
                <a:latin typeface="Verdana" charset="0"/>
              </a:rPr>
              <a:t>com.alibaba.dubbo.demo.DemoService&amp;loadbalance</a:t>
            </a:r>
            <a:r>
              <a:rPr lang="en-US" altLang="zh-CN" sz="1200" dirty="0" smtClean="0">
                <a:latin typeface="Verdana" charset="0"/>
              </a:rPr>
              <a:t>=</a:t>
            </a:r>
            <a:r>
              <a:rPr lang="en-US" altLang="zh-CN" sz="1200" dirty="0" err="1" smtClean="0">
                <a:latin typeface="Verdana" charset="0"/>
              </a:rPr>
              <a:t>roundrobin&amp;methods</a:t>
            </a:r>
            <a:r>
              <a:rPr lang="en-US" altLang="zh-CN" sz="1200" dirty="0" smtClean="0">
                <a:latin typeface="Verdana" charset="0"/>
              </a:rPr>
              <a:t>=</a:t>
            </a:r>
            <a:r>
              <a:rPr lang="en-US" altLang="zh-CN" sz="1200" dirty="0" err="1" smtClean="0">
                <a:latin typeface="Verdana" charset="0"/>
              </a:rPr>
              <a:t>sayHello&amp;pid</a:t>
            </a:r>
            <a:r>
              <a:rPr lang="en-US" altLang="zh-CN" sz="1200" dirty="0" smtClean="0">
                <a:latin typeface="Verdana" charset="0"/>
              </a:rPr>
              <a:t>=3651&amp;revision=2.5.4-SNAPSHOT&amp;side=</a:t>
            </a:r>
            <a:r>
              <a:rPr lang="en-US" altLang="zh-CN" sz="1200" dirty="0" err="1" smtClean="0">
                <a:latin typeface="Verdana" charset="0"/>
              </a:rPr>
              <a:t>provider&amp;timestamp</a:t>
            </a:r>
            <a:r>
              <a:rPr lang="en-US" altLang="zh-CN" sz="1200" dirty="0" smtClean="0">
                <a:latin typeface="Verdana" charset="0"/>
              </a:rPr>
              <a:t>=1459131958710</a:t>
            </a:r>
            <a:endParaRPr lang="en-US" altLang="zh-CN" sz="1200" dirty="0"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564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监控中心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dubbo-monitor-simple-2.5.4-SNAPSHOT</a:t>
            </a:r>
            <a:endParaRPr kumimoji="1" lang="zh-CN" altLang="en-US" dirty="0" smtClean="0"/>
          </a:p>
          <a:p>
            <a:pPr>
              <a:lnSpc>
                <a:spcPct val="150000"/>
              </a:lnSpc>
            </a:pPr>
            <a:r>
              <a:rPr lang="de-DE" altLang="zh-CN" dirty="0">
                <a:hlinkClick r:id="rId2" tooltip="http://127.0.0.1:8080/"/>
              </a:rPr>
              <a:t>http://127.0.0.1:8080/</a:t>
            </a:r>
            <a:r>
              <a:rPr lang="de-DE" altLang="zh-CN" dirty="0"/>
              <a:t> 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91" y="3293307"/>
            <a:ext cx="8825345" cy="341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8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阅读源码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779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Dubbo</a:t>
            </a:r>
            <a:r>
              <a:rPr kumimoji="1" lang="zh-CN" altLang="en-US" dirty="0" smtClean="0"/>
              <a:t>与</a:t>
            </a:r>
            <a:r>
              <a:rPr kumimoji="1" lang="en-US" altLang="zh-CN" dirty="0" err="1" smtClean="0"/>
              <a:t>Dubbox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hlinkClick r:id="rId2"/>
              </a:rPr>
              <a:t>https://</a:t>
            </a:r>
            <a:r>
              <a:rPr kumimoji="1" lang="en-US" altLang="zh-CN" dirty="0" smtClean="0">
                <a:hlinkClick r:id="rId2"/>
              </a:rPr>
              <a:t>github.com/alibaba/dubbo</a:t>
            </a:r>
            <a:r>
              <a:rPr kumimoji="1" lang="en-US" altLang="zh-CN" dirty="0" smtClean="0"/>
              <a:t> </a:t>
            </a:r>
          </a:p>
          <a:p>
            <a:pPr lvl="1">
              <a:lnSpc>
                <a:spcPct val="150000"/>
              </a:lnSpc>
            </a:pPr>
            <a:r>
              <a:rPr kumimoji="1" lang="zh-CN" altLang="en-US" dirty="0" smtClean="0"/>
              <a:t>大部分功能是</a:t>
            </a:r>
            <a:r>
              <a:rPr kumimoji="1" lang="en-US" altLang="zh-CN" dirty="0" smtClean="0"/>
              <a:t>2012</a:t>
            </a:r>
            <a:r>
              <a:rPr kumimoji="1" lang="zh-CN" altLang="en-US" dirty="0" smtClean="0"/>
              <a:t>年前完成的，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 smtClean="0"/>
              <a:t>2.5.3</a:t>
            </a:r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2012-10-24</a:t>
            </a:r>
            <a:r>
              <a:rPr kumimoji="1" lang="zh-CN" altLang="en-US" dirty="0" smtClean="0"/>
              <a:t>）</a:t>
            </a:r>
            <a:r>
              <a:rPr lang="zh-CN" altLang="en-US" dirty="0" smtClean="0"/>
              <a:t>阿里</a:t>
            </a:r>
            <a:r>
              <a:rPr lang="zh-CN" altLang="en-US" dirty="0"/>
              <a:t>的</a:t>
            </a:r>
            <a:r>
              <a:rPr lang="en-US" altLang="zh-CN" dirty="0" err="1"/>
              <a:t>dubbo</a:t>
            </a:r>
            <a:r>
              <a:rPr lang="zh-CN" altLang="en-US" dirty="0"/>
              <a:t>小组已经解散了，现在内部主要使用</a:t>
            </a:r>
            <a:r>
              <a:rPr lang="en-US" altLang="zh-CN" dirty="0" err="1" smtClean="0"/>
              <a:t>hsf</a:t>
            </a:r>
            <a:r>
              <a:rPr lang="zh-CN" altLang="en-US" dirty="0" smtClean="0"/>
              <a:t>；</a:t>
            </a:r>
          </a:p>
          <a:p>
            <a:pPr lvl="1">
              <a:lnSpc>
                <a:spcPct val="150000"/>
              </a:lnSpc>
            </a:pPr>
            <a:r>
              <a:rPr kumimoji="1" lang="zh-CN" altLang="en-US" dirty="0" smtClean="0"/>
              <a:t>最新版本 </a:t>
            </a:r>
            <a:r>
              <a:rPr kumimoji="1" lang="en-US" altLang="zh-CN" dirty="0" smtClean="0"/>
              <a:t>2.5.4</a:t>
            </a:r>
            <a:endParaRPr kumimoji="1" lang="en-US" altLang="zh-CN" dirty="0" smtClean="0"/>
          </a:p>
          <a:p>
            <a:pPr>
              <a:lnSpc>
                <a:spcPct val="150000"/>
              </a:lnSpc>
            </a:pPr>
            <a:r>
              <a:rPr kumimoji="1" lang="en-US" altLang="zh-CN" dirty="0">
                <a:hlinkClick r:id="rId3"/>
              </a:rPr>
              <a:t>https://</a:t>
            </a:r>
            <a:r>
              <a:rPr kumimoji="1" lang="en-US" altLang="zh-CN" dirty="0" smtClean="0">
                <a:hlinkClick r:id="rId3"/>
              </a:rPr>
              <a:t>github.com/dangdangdotcom/dubbox</a:t>
            </a:r>
            <a:endParaRPr kumimoji="1" lang="zh-CN" altLang="en-US" dirty="0" smtClean="0"/>
          </a:p>
          <a:p>
            <a:pPr lvl="1">
              <a:lnSpc>
                <a:spcPct val="150000"/>
              </a:lnSpc>
            </a:pPr>
            <a:r>
              <a:rPr lang="zh-CN" altLang="en-US" b="1" dirty="0"/>
              <a:t>支持</a:t>
            </a:r>
            <a:r>
              <a:rPr lang="en-US" altLang="zh-CN" b="1" dirty="0"/>
              <a:t>REST</a:t>
            </a:r>
            <a:r>
              <a:rPr lang="zh-CN" altLang="en-US" b="1" dirty="0"/>
              <a:t>风格远程调用（</a:t>
            </a:r>
            <a:r>
              <a:rPr lang="en-US" altLang="zh-CN" b="1" dirty="0"/>
              <a:t>HTTP + JSON/XML</a:t>
            </a:r>
            <a:r>
              <a:rPr lang="en-US" altLang="zh-CN" b="1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zh-CN" altLang="en-US" b="1" dirty="0"/>
              <a:t>支持基于</a:t>
            </a:r>
            <a:r>
              <a:rPr lang="en-US" altLang="zh-CN" b="1" dirty="0" err="1"/>
              <a:t>Kryo</a:t>
            </a:r>
            <a:r>
              <a:rPr lang="zh-CN" altLang="en-US" b="1" dirty="0"/>
              <a:t>和</a:t>
            </a:r>
            <a:r>
              <a:rPr lang="en-US" altLang="zh-CN" b="1" dirty="0"/>
              <a:t>FST</a:t>
            </a:r>
            <a:r>
              <a:rPr lang="zh-CN" altLang="en-US" b="1" dirty="0"/>
              <a:t>的</a:t>
            </a:r>
            <a:r>
              <a:rPr lang="en-US" altLang="zh-CN" b="1" dirty="0"/>
              <a:t>Java</a:t>
            </a:r>
            <a:r>
              <a:rPr lang="zh-CN" altLang="en-US" b="1" dirty="0"/>
              <a:t>高效序列化</a:t>
            </a:r>
            <a:r>
              <a:rPr lang="zh-CN" altLang="en-US" b="1" dirty="0" smtClean="0"/>
              <a:t>实现</a:t>
            </a:r>
            <a:endParaRPr lang="en-US" altLang="zh-CN" b="1" dirty="0" smtClean="0"/>
          </a:p>
          <a:p>
            <a:pPr lvl="1">
              <a:lnSpc>
                <a:spcPct val="150000"/>
              </a:lnSpc>
            </a:pPr>
            <a:r>
              <a:rPr lang="zh-CN" altLang="en-US" b="1" dirty="0"/>
              <a:t>支持基于</a:t>
            </a:r>
            <a:r>
              <a:rPr lang="en-US" altLang="zh-CN" b="1" dirty="0"/>
              <a:t>Jackson</a:t>
            </a:r>
            <a:r>
              <a:rPr lang="zh-CN" altLang="en-US" b="1" dirty="0"/>
              <a:t>的</a:t>
            </a:r>
            <a:r>
              <a:rPr lang="en-US" altLang="zh-CN" b="1" dirty="0"/>
              <a:t>JSON</a:t>
            </a:r>
            <a:r>
              <a:rPr lang="zh-CN" altLang="en-US" b="1" dirty="0" smtClean="0"/>
              <a:t>序列化</a:t>
            </a:r>
            <a:endParaRPr lang="en-US" altLang="zh-CN" b="1" dirty="0" smtClean="0"/>
          </a:p>
          <a:p>
            <a:pPr lvl="1">
              <a:lnSpc>
                <a:spcPct val="150000"/>
              </a:lnSpc>
            </a:pPr>
            <a:r>
              <a:rPr lang="zh-CN" altLang="en-US" b="1" dirty="0"/>
              <a:t>支持基于嵌入式</a:t>
            </a:r>
            <a:r>
              <a:rPr lang="en-US" altLang="zh-CN" b="1" dirty="0"/>
              <a:t>Tomcat</a:t>
            </a:r>
            <a:r>
              <a:rPr lang="zh-CN" altLang="en-US" b="1" dirty="0"/>
              <a:t>的</a:t>
            </a:r>
            <a:r>
              <a:rPr lang="en-US" altLang="zh-CN" b="1" dirty="0"/>
              <a:t>HTTP </a:t>
            </a:r>
            <a:r>
              <a:rPr lang="en-US" altLang="zh-CN" b="1" dirty="0" err="1"/>
              <a:t>remoting</a:t>
            </a:r>
            <a:r>
              <a:rPr lang="zh-CN" altLang="en-US" b="1" dirty="0"/>
              <a:t>体系</a:t>
            </a:r>
            <a:endParaRPr kumimoji="1" lang="en-US" altLang="zh-CN" dirty="0" smtClean="0"/>
          </a:p>
          <a:p>
            <a:pPr lvl="1"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FFFF00"/>
                </a:solidFill>
              </a:rPr>
              <a:t>升级版本 </a:t>
            </a:r>
            <a:r>
              <a:rPr kumimoji="1" lang="en-US" altLang="zh-CN" dirty="0" smtClean="0"/>
              <a:t>Spring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ZooKeeper</a:t>
            </a:r>
            <a:r>
              <a:rPr kumimoji="1" lang="zh-CN" altLang="en-US" dirty="0"/>
              <a:t>；</a:t>
            </a:r>
            <a:endParaRPr kumimoji="1" lang="zh-CN" altLang="en-US" dirty="0" smtClean="0"/>
          </a:p>
          <a:p>
            <a:pPr lvl="1">
              <a:lnSpc>
                <a:spcPct val="150000"/>
              </a:lnSpc>
            </a:pPr>
            <a:r>
              <a:rPr lang="zh-CN" altLang="en-US" b="1" dirty="0"/>
              <a:t>支持完全基于</a:t>
            </a:r>
            <a:r>
              <a:rPr lang="en-US" altLang="zh-CN" b="1" dirty="0"/>
              <a:t>Java</a:t>
            </a:r>
            <a:r>
              <a:rPr lang="zh-CN" altLang="en-US" b="1" dirty="0"/>
              <a:t>代码的</a:t>
            </a:r>
            <a:r>
              <a:rPr lang="en-US" altLang="zh-CN" b="1" dirty="0" err="1"/>
              <a:t>Dubbo</a:t>
            </a:r>
            <a:r>
              <a:rPr lang="zh-CN" altLang="en-US" b="1" dirty="0" smtClean="0"/>
              <a:t>配置；</a:t>
            </a:r>
          </a:p>
          <a:p>
            <a:pPr lvl="1">
              <a:lnSpc>
                <a:spcPct val="150000"/>
              </a:lnSpc>
            </a:pPr>
            <a:r>
              <a:rPr lang="en-US" altLang="zh-CN" b="1" dirty="0" err="1"/>
              <a:t>dubbox</a:t>
            </a:r>
            <a:r>
              <a:rPr lang="zh-CN" altLang="en-US" b="1" dirty="0"/>
              <a:t>和</a:t>
            </a:r>
            <a:r>
              <a:rPr lang="en-US" altLang="zh-CN" b="1" dirty="0" err="1"/>
              <a:t>dubbo</a:t>
            </a:r>
            <a:r>
              <a:rPr lang="en-US" altLang="zh-CN" b="1" dirty="0"/>
              <a:t> 2.x</a:t>
            </a:r>
            <a:r>
              <a:rPr lang="zh-CN" altLang="en-US" b="1" dirty="0"/>
              <a:t>是兼容的，没有改变</a:t>
            </a:r>
            <a:r>
              <a:rPr lang="en-US" altLang="zh-CN" b="1" dirty="0" err="1"/>
              <a:t>dubbo</a:t>
            </a:r>
            <a:r>
              <a:rPr lang="zh-CN" altLang="en-US" b="1" dirty="0"/>
              <a:t>的任何已有的功能和配置方式（除了升级了</a:t>
            </a:r>
            <a:r>
              <a:rPr lang="en-US" altLang="zh-CN" b="1" dirty="0"/>
              <a:t>spring</a:t>
            </a:r>
            <a:r>
              <a:rPr lang="zh-CN" altLang="en-US" b="1" dirty="0"/>
              <a:t>之类的版本）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989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项目配置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/>
              <a:t>下载源码</a:t>
            </a:r>
            <a:endParaRPr kumimoji="1" lang="en-US" altLang="zh-CN" dirty="0" smtClean="0"/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hlinkClick r:id="rId2"/>
              </a:rPr>
              <a:t>https://</a:t>
            </a:r>
            <a:r>
              <a:rPr kumimoji="1" lang="en-US" altLang="zh-CN" dirty="0" smtClean="0">
                <a:hlinkClick r:id="rId2"/>
              </a:rPr>
              <a:t>github.com/alibaba/dubbo</a:t>
            </a:r>
            <a:endParaRPr kumimoji="1" lang="en-US" altLang="zh-CN" dirty="0" smtClean="0"/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hlinkClick r:id="rId3"/>
              </a:rPr>
              <a:t>https://</a:t>
            </a:r>
            <a:r>
              <a:rPr kumimoji="1" lang="en-US" altLang="zh-CN" dirty="0" smtClean="0">
                <a:hlinkClick r:id="rId3"/>
              </a:rPr>
              <a:t>github.com/dangdangdotcom/dubbox</a:t>
            </a:r>
            <a:r>
              <a:rPr kumimoji="1" lang="en-US" altLang="zh-CN" dirty="0" smtClean="0"/>
              <a:t> </a:t>
            </a:r>
            <a:endParaRPr kumimoji="1" lang="zh-CN" altLang="en-US" dirty="0" smtClean="0"/>
          </a:p>
          <a:p>
            <a:pPr>
              <a:lnSpc>
                <a:spcPct val="150000"/>
              </a:lnSpc>
            </a:pPr>
            <a:r>
              <a:rPr lang="en-US" altLang="zh-CN" dirty="0" err="1"/>
              <a:t>mvn</a:t>
            </a:r>
            <a:r>
              <a:rPr lang="en-US" altLang="zh-CN" dirty="0"/>
              <a:t> install -</a:t>
            </a:r>
            <a:r>
              <a:rPr lang="en-US" altLang="zh-CN" dirty="0" err="1" smtClean="0"/>
              <a:t>Dmaven.test.skip</a:t>
            </a:r>
            <a:r>
              <a:rPr lang="en-US" altLang="zh-CN" dirty="0" smtClean="0"/>
              <a:t>=true</a:t>
            </a:r>
            <a:endParaRPr lang="zh-CN" altLang="en-US" dirty="0" smtClean="0"/>
          </a:p>
          <a:p>
            <a:pPr>
              <a:lnSpc>
                <a:spcPct val="150000"/>
              </a:lnSpc>
            </a:pPr>
            <a:r>
              <a:rPr lang="en-US" altLang="zh-CN" dirty="0" err="1" smtClean="0"/>
              <a:t>mvn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idea:idea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kumimoji="1" lang="en-US" altLang="zh-CN" dirty="0" smtClean="0"/>
              <a:t>I</a:t>
            </a:r>
            <a:r>
              <a:rPr kumimoji="1" lang="en-US" altLang="zh-CN" dirty="0" smtClean="0"/>
              <a:t>DEA</a:t>
            </a:r>
            <a:r>
              <a:rPr kumimoji="1" lang="zh-CN" altLang="en-US" dirty="0" smtClean="0"/>
              <a:t>导入项目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zh-CN" altLang="en-US" sz="2200" dirty="0" smtClean="0"/>
              <a:t>参考：</a:t>
            </a:r>
            <a:r>
              <a:rPr kumimoji="1" lang="en-US" altLang="zh-CN" sz="2200" dirty="0">
                <a:hlinkClick r:id="rId4"/>
              </a:rPr>
              <a:t>http://</a:t>
            </a:r>
            <a:r>
              <a:rPr kumimoji="1" lang="en-US" altLang="zh-CN" sz="2200" dirty="0" smtClean="0">
                <a:hlinkClick r:id="rId4"/>
              </a:rPr>
              <a:t>www.cnblogs.com/ghj1976/p/5254935.html</a:t>
            </a:r>
            <a:r>
              <a:rPr kumimoji="1" lang="zh-CN" altLang="en-US" sz="2200" dirty="0" smtClean="0"/>
              <a:t> </a:t>
            </a:r>
            <a:endParaRPr kumimoji="1"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0204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6" y="-27710"/>
            <a:ext cx="5054512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16727" y="1579418"/>
            <a:ext cx="6897167" cy="5195452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altLang="zh-CN" sz="1400" dirty="0" err="1">
                <a:solidFill>
                  <a:srgbClr val="7030A0"/>
                </a:solidFill>
              </a:rPr>
              <a:t>dubbo</a:t>
            </a:r>
            <a:r>
              <a:rPr lang="en-US" altLang="zh-CN" sz="1400" dirty="0">
                <a:solidFill>
                  <a:srgbClr val="7030A0"/>
                </a:solidFill>
              </a:rPr>
              <a:t>-admin  </a:t>
            </a:r>
            <a:r>
              <a:rPr lang="en-US" altLang="zh-CN" sz="1400" dirty="0" err="1">
                <a:solidFill>
                  <a:srgbClr val="7030A0"/>
                </a:solidFill>
              </a:rPr>
              <a:t>dubbo</a:t>
            </a:r>
            <a:r>
              <a:rPr lang="zh-CN" altLang="en-US" sz="1400" dirty="0">
                <a:solidFill>
                  <a:srgbClr val="7030A0"/>
                </a:solidFill>
              </a:rPr>
              <a:t>的管理平台</a:t>
            </a:r>
          </a:p>
          <a:p>
            <a:r>
              <a:rPr lang="en-US" altLang="zh-CN" sz="1400" dirty="0" err="1">
                <a:solidFill>
                  <a:srgbClr val="7030A0"/>
                </a:solidFill>
              </a:rPr>
              <a:t>dubbo</a:t>
            </a:r>
            <a:r>
              <a:rPr lang="en-US" altLang="zh-CN" sz="1400" dirty="0">
                <a:solidFill>
                  <a:srgbClr val="7030A0"/>
                </a:solidFill>
              </a:rPr>
              <a:t>-demo  </a:t>
            </a:r>
            <a:r>
              <a:rPr lang="zh-CN" altLang="en-US" sz="1400" dirty="0">
                <a:solidFill>
                  <a:srgbClr val="7030A0"/>
                </a:solidFill>
              </a:rPr>
              <a:t>包含生产者、消费者、接口定义的</a:t>
            </a:r>
            <a:r>
              <a:rPr lang="en-US" altLang="zh-CN" sz="1400" dirty="0" err="1">
                <a:solidFill>
                  <a:srgbClr val="7030A0"/>
                </a:solidFill>
              </a:rPr>
              <a:t>dubbo</a:t>
            </a:r>
            <a:r>
              <a:rPr lang="zh-CN" altLang="en-US" sz="1400" dirty="0">
                <a:solidFill>
                  <a:srgbClr val="7030A0"/>
                </a:solidFill>
              </a:rPr>
              <a:t>简单</a:t>
            </a:r>
            <a:r>
              <a:rPr lang="en-US" altLang="zh-CN" sz="1400" dirty="0">
                <a:solidFill>
                  <a:srgbClr val="7030A0"/>
                </a:solidFill>
              </a:rPr>
              <a:t>Demo</a:t>
            </a:r>
            <a:r>
              <a:rPr lang="zh-CN" altLang="en-US" sz="1400" dirty="0">
                <a:solidFill>
                  <a:srgbClr val="7030A0"/>
                </a:solidFill>
              </a:rPr>
              <a:t>。</a:t>
            </a:r>
          </a:p>
          <a:p>
            <a:r>
              <a:rPr lang="en-US" altLang="zh-CN" sz="1400" dirty="0" err="1">
                <a:solidFill>
                  <a:srgbClr val="7030A0"/>
                </a:solidFill>
              </a:rPr>
              <a:t>dubbo</a:t>
            </a:r>
            <a:r>
              <a:rPr lang="en-US" altLang="zh-CN" sz="1400" dirty="0">
                <a:solidFill>
                  <a:srgbClr val="7030A0"/>
                </a:solidFill>
              </a:rPr>
              <a:t>-simple </a:t>
            </a:r>
            <a:r>
              <a:rPr lang="zh-CN" altLang="en-US" sz="1400" dirty="0">
                <a:solidFill>
                  <a:srgbClr val="7030A0"/>
                </a:solidFill>
              </a:rPr>
              <a:t>这里实现了简单版的监控和注册中心</a:t>
            </a:r>
          </a:p>
          <a:p>
            <a:r>
              <a:rPr lang="en-US" altLang="zh-CN" sz="1400" dirty="0" err="1">
                <a:solidFill>
                  <a:srgbClr val="7030A0"/>
                </a:solidFill>
              </a:rPr>
              <a:t>dubbo</a:t>
            </a:r>
            <a:r>
              <a:rPr lang="en-US" altLang="zh-CN" sz="1400" dirty="0">
                <a:solidFill>
                  <a:srgbClr val="7030A0"/>
                </a:solidFill>
              </a:rPr>
              <a:t>-test </a:t>
            </a:r>
            <a:r>
              <a:rPr lang="zh-CN" altLang="en-US" sz="1400" dirty="0">
                <a:solidFill>
                  <a:srgbClr val="7030A0"/>
                </a:solidFill>
              </a:rPr>
              <a:t>跟测试有关的一些模块</a:t>
            </a:r>
          </a:p>
          <a:p>
            <a:r>
              <a:rPr lang="en-US" altLang="zh-CN" sz="1400" dirty="0">
                <a:solidFill>
                  <a:srgbClr val="7030A0"/>
                </a:solidFill>
              </a:rPr>
              <a:t>hessian-lite  </a:t>
            </a:r>
            <a:r>
              <a:rPr lang="zh-CN" altLang="en-US" sz="1400" dirty="0">
                <a:solidFill>
                  <a:srgbClr val="7030A0"/>
                </a:solidFill>
              </a:rPr>
              <a:t>这里实际不是原生的</a:t>
            </a:r>
            <a:r>
              <a:rPr lang="en-US" altLang="zh-CN" sz="1400" dirty="0">
                <a:solidFill>
                  <a:srgbClr val="7030A0"/>
                </a:solidFill>
              </a:rPr>
              <a:t>hessian2</a:t>
            </a:r>
            <a:r>
              <a:rPr lang="zh-CN" altLang="en-US" sz="1400" dirty="0">
                <a:solidFill>
                  <a:srgbClr val="7030A0"/>
                </a:solidFill>
              </a:rPr>
              <a:t>序列化，而是阿里修改过的</a:t>
            </a:r>
            <a:r>
              <a:rPr lang="en-US" altLang="zh-CN" sz="1400" dirty="0">
                <a:solidFill>
                  <a:srgbClr val="7030A0"/>
                </a:solidFill>
              </a:rPr>
              <a:t>hessian lite</a:t>
            </a:r>
            <a:r>
              <a:rPr lang="zh-CN" altLang="en-US" sz="1400" dirty="0">
                <a:solidFill>
                  <a:srgbClr val="7030A0"/>
                </a:solidFill>
              </a:rPr>
              <a:t>，它是</a:t>
            </a:r>
            <a:r>
              <a:rPr lang="en-US" altLang="zh-CN" sz="1400" dirty="0" err="1">
                <a:solidFill>
                  <a:srgbClr val="7030A0"/>
                </a:solidFill>
              </a:rPr>
              <a:t>dubbo</a:t>
            </a:r>
            <a:r>
              <a:rPr lang="en-US" altLang="zh-CN" sz="1400" dirty="0">
                <a:solidFill>
                  <a:srgbClr val="7030A0"/>
                </a:solidFill>
              </a:rPr>
              <a:t> RPC</a:t>
            </a:r>
            <a:r>
              <a:rPr lang="zh-CN" altLang="en-US" sz="1400" dirty="0">
                <a:solidFill>
                  <a:srgbClr val="7030A0"/>
                </a:solidFill>
              </a:rPr>
              <a:t>默认启用的序列化方式</a:t>
            </a:r>
            <a:r>
              <a:rPr lang="en-US" altLang="zh-CN" sz="1400" dirty="0" smtClean="0">
                <a:solidFill>
                  <a:srgbClr val="7030A0"/>
                </a:solidFill>
              </a:rPr>
              <a:t>;</a:t>
            </a:r>
            <a:endParaRPr lang="zh-CN" altLang="en-US" sz="1400" dirty="0" smtClean="0">
              <a:solidFill>
                <a:srgbClr val="7030A0"/>
              </a:solidFill>
            </a:endParaRPr>
          </a:p>
          <a:p>
            <a:endParaRPr lang="en-US" altLang="zh-CN" sz="1400" dirty="0">
              <a:solidFill>
                <a:srgbClr val="7030A0"/>
              </a:solidFill>
            </a:endParaRPr>
          </a:p>
          <a:p>
            <a:r>
              <a:rPr lang="en-US" altLang="zh-CN" sz="1400" dirty="0" err="1">
                <a:solidFill>
                  <a:srgbClr val="7030A0"/>
                </a:solidFill>
              </a:rPr>
              <a:t>dubbo</a:t>
            </a:r>
            <a:r>
              <a:rPr lang="en-US" altLang="zh-CN" sz="1400" dirty="0">
                <a:solidFill>
                  <a:srgbClr val="7030A0"/>
                </a:solidFill>
              </a:rPr>
              <a:t>-common </a:t>
            </a:r>
            <a:r>
              <a:rPr lang="zh-CN" altLang="en-US" sz="1400" dirty="0">
                <a:solidFill>
                  <a:srgbClr val="7030A0"/>
                </a:solidFill>
              </a:rPr>
              <a:t>公共逻辑模块，包括</a:t>
            </a:r>
            <a:r>
              <a:rPr lang="en-US" altLang="zh-CN" sz="1400" dirty="0" err="1">
                <a:solidFill>
                  <a:srgbClr val="7030A0"/>
                </a:solidFill>
              </a:rPr>
              <a:t>Util</a:t>
            </a:r>
            <a:r>
              <a:rPr lang="zh-CN" altLang="en-US" sz="1400" dirty="0">
                <a:solidFill>
                  <a:srgbClr val="7030A0"/>
                </a:solidFill>
              </a:rPr>
              <a:t>类和通用模型。</a:t>
            </a:r>
          </a:p>
          <a:p>
            <a:r>
              <a:rPr lang="en-US" altLang="zh-CN" sz="1400" dirty="0" err="1">
                <a:solidFill>
                  <a:srgbClr val="7030A0"/>
                </a:solidFill>
              </a:rPr>
              <a:t>dubbo-remoting</a:t>
            </a:r>
            <a:r>
              <a:rPr lang="en-US" altLang="zh-CN" sz="1400" dirty="0">
                <a:solidFill>
                  <a:srgbClr val="7030A0"/>
                </a:solidFill>
              </a:rPr>
              <a:t> </a:t>
            </a:r>
            <a:r>
              <a:rPr lang="zh-CN" altLang="en-US" sz="1400" dirty="0">
                <a:solidFill>
                  <a:srgbClr val="7030A0"/>
                </a:solidFill>
              </a:rPr>
              <a:t>远程通讯模块，相当于</a:t>
            </a:r>
            <a:r>
              <a:rPr lang="en-US" altLang="zh-CN" sz="1400" dirty="0" err="1">
                <a:solidFill>
                  <a:srgbClr val="7030A0"/>
                </a:solidFill>
              </a:rPr>
              <a:t>Dubbo</a:t>
            </a:r>
            <a:r>
              <a:rPr lang="zh-CN" altLang="en-US" sz="1400" dirty="0">
                <a:solidFill>
                  <a:srgbClr val="7030A0"/>
                </a:solidFill>
              </a:rPr>
              <a:t>协议的实现，如果</a:t>
            </a:r>
            <a:r>
              <a:rPr lang="en-US" altLang="zh-CN" sz="1400" dirty="0">
                <a:solidFill>
                  <a:srgbClr val="7030A0"/>
                </a:solidFill>
              </a:rPr>
              <a:t>RPC</a:t>
            </a:r>
            <a:r>
              <a:rPr lang="zh-CN" altLang="en-US" sz="1400" dirty="0">
                <a:solidFill>
                  <a:srgbClr val="7030A0"/>
                </a:solidFill>
              </a:rPr>
              <a:t>用</a:t>
            </a:r>
            <a:r>
              <a:rPr lang="en-US" altLang="zh-CN" sz="1400" dirty="0">
                <a:solidFill>
                  <a:srgbClr val="7030A0"/>
                </a:solidFill>
              </a:rPr>
              <a:t>RMI</a:t>
            </a:r>
            <a:r>
              <a:rPr lang="zh-CN" altLang="en-US" sz="1400" dirty="0">
                <a:solidFill>
                  <a:srgbClr val="7030A0"/>
                </a:solidFill>
              </a:rPr>
              <a:t>协议则不需要使用此包。</a:t>
            </a:r>
          </a:p>
          <a:p>
            <a:r>
              <a:rPr lang="en-US" altLang="zh-CN" sz="1400" dirty="0" err="1">
                <a:solidFill>
                  <a:srgbClr val="7030A0"/>
                </a:solidFill>
              </a:rPr>
              <a:t>dubbo-rpc</a:t>
            </a:r>
            <a:r>
              <a:rPr lang="en-US" altLang="zh-CN" sz="1400" dirty="0">
                <a:solidFill>
                  <a:srgbClr val="7030A0"/>
                </a:solidFill>
              </a:rPr>
              <a:t> </a:t>
            </a:r>
            <a:r>
              <a:rPr lang="zh-CN" altLang="en-US" sz="1400" dirty="0">
                <a:solidFill>
                  <a:srgbClr val="7030A0"/>
                </a:solidFill>
              </a:rPr>
              <a:t>远程调用模块，抽象各种协议，以及动态代理，只包含一对一的调用，不关心集群的管理。</a:t>
            </a:r>
          </a:p>
          <a:p>
            <a:r>
              <a:rPr lang="en-US" altLang="zh-CN" sz="1400" dirty="0" err="1">
                <a:solidFill>
                  <a:srgbClr val="7030A0"/>
                </a:solidFill>
              </a:rPr>
              <a:t>dubbo</a:t>
            </a:r>
            <a:r>
              <a:rPr lang="en-US" altLang="zh-CN" sz="1400" dirty="0">
                <a:solidFill>
                  <a:srgbClr val="7030A0"/>
                </a:solidFill>
              </a:rPr>
              <a:t>-cluster </a:t>
            </a:r>
            <a:r>
              <a:rPr lang="zh-CN" altLang="en-US" sz="1400" dirty="0">
                <a:solidFill>
                  <a:srgbClr val="7030A0"/>
                </a:solidFill>
              </a:rPr>
              <a:t>集群模块，将多个服务提供方伪装为一个提供方，包括：负载均衡</a:t>
            </a:r>
            <a:r>
              <a:rPr lang="en-US" altLang="zh-CN" sz="1400" dirty="0">
                <a:solidFill>
                  <a:srgbClr val="7030A0"/>
                </a:solidFill>
              </a:rPr>
              <a:t>, </a:t>
            </a:r>
            <a:r>
              <a:rPr lang="zh-CN" altLang="en-US" sz="1400" dirty="0">
                <a:solidFill>
                  <a:srgbClr val="7030A0"/>
                </a:solidFill>
              </a:rPr>
              <a:t>容错，路由等，集群的地址列表可以是静态配置的，也可以是由注册中心下发。</a:t>
            </a:r>
          </a:p>
          <a:p>
            <a:r>
              <a:rPr lang="en-US" altLang="zh-CN" sz="1400" dirty="0" err="1">
                <a:solidFill>
                  <a:srgbClr val="7030A0"/>
                </a:solidFill>
              </a:rPr>
              <a:t>dubbo</a:t>
            </a:r>
            <a:r>
              <a:rPr lang="en-US" altLang="zh-CN" sz="1400" dirty="0">
                <a:solidFill>
                  <a:srgbClr val="7030A0"/>
                </a:solidFill>
              </a:rPr>
              <a:t>-registry </a:t>
            </a:r>
            <a:r>
              <a:rPr lang="zh-CN" altLang="en-US" sz="1400" dirty="0">
                <a:solidFill>
                  <a:srgbClr val="7030A0"/>
                </a:solidFill>
              </a:rPr>
              <a:t>注册中心模块，基于注册中心下发地址的集群方式，以及对各种注册中心的抽象。</a:t>
            </a:r>
          </a:p>
          <a:p>
            <a:r>
              <a:rPr lang="en-US" altLang="zh-CN" sz="1400" dirty="0" err="1">
                <a:solidFill>
                  <a:srgbClr val="7030A0"/>
                </a:solidFill>
              </a:rPr>
              <a:t>dubbo</a:t>
            </a:r>
            <a:r>
              <a:rPr lang="en-US" altLang="zh-CN" sz="1400" dirty="0">
                <a:solidFill>
                  <a:srgbClr val="7030A0"/>
                </a:solidFill>
              </a:rPr>
              <a:t>-monitor </a:t>
            </a:r>
            <a:r>
              <a:rPr lang="zh-CN" altLang="en-US" sz="1400" dirty="0">
                <a:solidFill>
                  <a:srgbClr val="7030A0"/>
                </a:solidFill>
              </a:rPr>
              <a:t>监控模块，统计服务调用次数，调用时间的，调用链跟踪的服务。</a:t>
            </a:r>
          </a:p>
          <a:p>
            <a:r>
              <a:rPr lang="en-US" altLang="zh-CN" sz="1400" dirty="0" err="1">
                <a:solidFill>
                  <a:srgbClr val="7030A0"/>
                </a:solidFill>
              </a:rPr>
              <a:t>dubbo-config</a:t>
            </a:r>
            <a:r>
              <a:rPr lang="en-US" altLang="zh-CN" sz="1400" dirty="0">
                <a:solidFill>
                  <a:srgbClr val="7030A0"/>
                </a:solidFill>
              </a:rPr>
              <a:t> </a:t>
            </a:r>
            <a:r>
              <a:rPr lang="zh-CN" altLang="en-US" sz="1400" dirty="0">
                <a:solidFill>
                  <a:srgbClr val="7030A0"/>
                </a:solidFill>
              </a:rPr>
              <a:t>配置模块，是</a:t>
            </a:r>
            <a:r>
              <a:rPr lang="en-US" altLang="zh-CN" sz="1400" dirty="0" err="1">
                <a:solidFill>
                  <a:srgbClr val="7030A0"/>
                </a:solidFill>
              </a:rPr>
              <a:t>Dubbo</a:t>
            </a:r>
            <a:r>
              <a:rPr lang="zh-CN" altLang="en-US" sz="1400" dirty="0">
                <a:solidFill>
                  <a:srgbClr val="7030A0"/>
                </a:solidFill>
              </a:rPr>
              <a:t>对外的</a:t>
            </a:r>
            <a:r>
              <a:rPr lang="en-US" altLang="zh-CN" sz="1400" dirty="0">
                <a:solidFill>
                  <a:srgbClr val="7030A0"/>
                </a:solidFill>
              </a:rPr>
              <a:t>API</a:t>
            </a:r>
            <a:r>
              <a:rPr lang="zh-CN" altLang="en-US" sz="1400" dirty="0">
                <a:solidFill>
                  <a:srgbClr val="7030A0"/>
                </a:solidFill>
              </a:rPr>
              <a:t>，用户通过</a:t>
            </a:r>
            <a:r>
              <a:rPr lang="en-US" altLang="zh-CN" sz="1400" dirty="0" err="1">
                <a:solidFill>
                  <a:srgbClr val="7030A0"/>
                </a:solidFill>
              </a:rPr>
              <a:t>Config</a:t>
            </a:r>
            <a:r>
              <a:rPr lang="zh-CN" altLang="en-US" sz="1400" dirty="0">
                <a:solidFill>
                  <a:srgbClr val="7030A0"/>
                </a:solidFill>
              </a:rPr>
              <a:t>使用</a:t>
            </a:r>
            <a:r>
              <a:rPr lang="en-US" altLang="zh-CN" sz="1400" dirty="0" err="1">
                <a:solidFill>
                  <a:srgbClr val="7030A0"/>
                </a:solidFill>
              </a:rPr>
              <a:t>Dubbo</a:t>
            </a:r>
            <a:r>
              <a:rPr lang="zh-CN" altLang="en-US" sz="1400" dirty="0">
                <a:solidFill>
                  <a:srgbClr val="7030A0"/>
                </a:solidFill>
              </a:rPr>
              <a:t>，隐藏</a:t>
            </a:r>
            <a:r>
              <a:rPr lang="en-US" altLang="zh-CN" sz="1400" dirty="0" err="1">
                <a:solidFill>
                  <a:srgbClr val="7030A0"/>
                </a:solidFill>
              </a:rPr>
              <a:t>Dubbo</a:t>
            </a:r>
            <a:r>
              <a:rPr lang="zh-CN" altLang="en-US" sz="1400" dirty="0">
                <a:solidFill>
                  <a:srgbClr val="7030A0"/>
                </a:solidFill>
              </a:rPr>
              <a:t>所有细节。</a:t>
            </a:r>
          </a:p>
          <a:p>
            <a:r>
              <a:rPr lang="en-US" altLang="zh-CN" sz="1400" dirty="0" err="1">
                <a:solidFill>
                  <a:srgbClr val="7030A0"/>
                </a:solidFill>
              </a:rPr>
              <a:t>dubbo</a:t>
            </a:r>
            <a:r>
              <a:rPr lang="en-US" altLang="zh-CN" sz="1400" dirty="0">
                <a:solidFill>
                  <a:srgbClr val="7030A0"/>
                </a:solidFill>
              </a:rPr>
              <a:t>-container </a:t>
            </a:r>
            <a:r>
              <a:rPr lang="zh-CN" altLang="en-US" sz="1400" dirty="0">
                <a:solidFill>
                  <a:srgbClr val="7030A0"/>
                </a:solidFill>
              </a:rPr>
              <a:t>容器模块，是一个</a:t>
            </a:r>
            <a:r>
              <a:rPr lang="en-US" altLang="zh-CN" sz="1400" dirty="0" err="1">
                <a:solidFill>
                  <a:srgbClr val="7030A0"/>
                </a:solidFill>
              </a:rPr>
              <a:t>Standlone</a:t>
            </a:r>
            <a:r>
              <a:rPr lang="zh-CN" altLang="en-US" sz="1400" dirty="0">
                <a:solidFill>
                  <a:srgbClr val="7030A0"/>
                </a:solidFill>
              </a:rPr>
              <a:t>的容器，以简单的</a:t>
            </a:r>
            <a:r>
              <a:rPr lang="en-US" altLang="zh-CN" sz="1400" dirty="0">
                <a:solidFill>
                  <a:srgbClr val="7030A0"/>
                </a:solidFill>
              </a:rPr>
              <a:t>Main</a:t>
            </a:r>
            <a:r>
              <a:rPr lang="zh-CN" altLang="en-US" sz="1400" dirty="0">
                <a:solidFill>
                  <a:srgbClr val="7030A0"/>
                </a:solidFill>
              </a:rPr>
              <a:t>加载</a:t>
            </a:r>
            <a:r>
              <a:rPr lang="en-US" altLang="zh-CN" sz="1400" dirty="0">
                <a:solidFill>
                  <a:srgbClr val="7030A0"/>
                </a:solidFill>
              </a:rPr>
              <a:t>Spring</a:t>
            </a:r>
            <a:r>
              <a:rPr lang="zh-CN" altLang="en-US" sz="1400" dirty="0">
                <a:solidFill>
                  <a:srgbClr val="7030A0"/>
                </a:solidFill>
              </a:rPr>
              <a:t>启动，因为服务通常不需要</a:t>
            </a:r>
            <a:r>
              <a:rPr lang="en-US" altLang="zh-CN" sz="1400" dirty="0">
                <a:solidFill>
                  <a:srgbClr val="7030A0"/>
                </a:solidFill>
              </a:rPr>
              <a:t>Tomcat/</a:t>
            </a:r>
            <a:r>
              <a:rPr lang="en-US" altLang="zh-CN" sz="1400" dirty="0" err="1">
                <a:solidFill>
                  <a:srgbClr val="7030A0"/>
                </a:solidFill>
              </a:rPr>
              <a:t>JBoss</a:t>
            </a:r>
            <a:r>
              <a:rPr lang="zh-CN" altLang="en-US" sz="1400" dirty="0">
                <a:solidFill>
                  <a:srgbClr val="7030A0"/>
                </a:solidFill>
              </a:rPr>
              <a:t>等</a:t>
            </a:r>
            <a:r>
              <a:rPr lang="en-US" altLang="zh-CN" sz="1400" dirty="0">
                <a:solidFill>
                  <a:srgbClr val="7030A0"/>
                </a:solidFill>
              </a:rPr>
              <a:t>Web</a:t>
            </a:r>
            <a:r>
              <a:rPr lang="zh-CN" altLang="en-US" sz="1400" dirty="0">
                <a:solidFill>
                  <a:srgbClr val="7030A0"/>
                </a:solidFill>
              </a:rPr>
              <a:t>容器的特性，没必要用</a:t>
            </a:r>
            <a:r>
              <a:rPr lang="en-US" altLang="zh-CN" sz="1400" dirty="0">
                <a:solidFill>
                  <a:srgbClr val="7030A0"/>
                </a:solidFill>
              </a:rPr>
              <a:t>Web</a:t>
            </a:r>
            <a:r>
              <a:rPr lang="zh-CN" altLang="en-US" sz="1400" dirty="0">
                <a:solidFill>
                  <a:srgbClr val="7030A0"/>
                </a:solidFill>
              </a:rPr>
              <a:t>容器去加载服务。</a:t>
            </a:r>
          </a:p>
          <a:p>
            <a:r>
              <a:rPr lang="en-US" altLang="zh-CN" sz="1400" dirty="0" err="1">
                <a:solidFill>
                  <a:srgbClr val="7030A0"/>
                </a:solidFill>
              </a:rPr>
              <a:t>dubbo</a:t>
            </a:r>
            <a:r>
              <a:rPr lang="en-US" altLang="zh-CN" sz="1400" dirty="0">
                <a:solidFill>
                  <a:srgbClr val="7030A0"/>
                </a:solidFill>
              </a:rPr>
              <a:t>-filter  </a:t>
            </a:r>
            <a:r>
              <a:rPr lang="zh-CN" altLang="en-US" sz="1400" dirty="0">
                <a:solidFill>
                  <a:srgbClr val="7030A0"/>
                </a:solidFill>
              </a:rPr>
              <a:t>可以用</a:t>
            </a:r>
            <a:r>
              <a:rPr lang="en-US" altLang="zh-CN" sz="1400" dirty="0">
                <a:solidFill>
                  <a:srgbClr val="7030A0"/>
                </a:solidFill>
              </a:rPr>
              <a:t>filter</a:t>
            </a:r>
            <a:r>
              <a:rPr lang="zh-CN" altLang="en-US" sz="1400" dirty="0">
                <a:solidFill>
                  <a:srgbClr val="7030A0"/>
                </a:solidFill>
              </a:rPr>
              <a:t>实现类似</a:t>
            </a:r>
            <a:r>
              <a:rPr lang="en-US" altLang="zh-CN" sz="1400" dirty="0">
                <a:solidFill>
                  <a:srgbClr val="7030A0"/>
                </a:solidFill>
              </a:rPr>
              <a:t>tomcat filter</a:t>
            </a:r>
            <a:r>
              <a:rPr lang="zh-CN" altLang="en-US" sz="1400" dirty="0">
                <a:solidFill>
                  <a:srgbClr val="7030A0"/>
                </a:solidFill>
              </a:rPr>
              <a:t>过滤器</a:t>
            </a:r>
            <a:r>
              <a:rPr lang="en-US" altLang="zh-CN" sz="1400" dirty="0">
                <a:solidFill>
                  <a:srgbClr val="7030A0"/>
                </a:solidFill>
              </a:rPr>
              <a:t>. </a:t>
            </a:r>
            <a:r>
              <a:rPr lang="zh-CN" altLang="en-US" sz="1400" dirty="0">
                <a:solidFill>
                  <a:srgbClr val="7030A0"/>
                </a:solidFill>
              </a:rPr>
              <a:t>实现</a:t>
            </a:r>
            <a:r>
              <a:rPr lang="en-US" altLang="zh-CN" sz="1400" dirty="0">
                <a:solidFill>
                  <a:srgbClr val="7030A0"/>
                </a:solidFill>
              </a:rPr>
              <a:t>1.</a:t>
            </a:r>
            <a:r>
              <a:rPr lang="zh-CN" altLang="en-US" sz="1400" dirty="0">
                <a:solidFill>
                  <a:srgbClr val="7030A0"/>
                </a:solidFill>
              </a:rPr>
              <a:t>接口请求时间监控</a:t>
            </a:r>
            <a:r>
              <a:rPr lang="en-US" altLang="zh-CN" sz="1400" dirty="0">
                <a:solidFill>
                  <a:srgbClr val="7030A0"/>
                </a:solidFill>
              </a:rPr>
              <a:t>. 2.</a:t>
            </a:r>
            <a:r>
              <a:rPr lang="zh-CN" altLang="en-US" sz="1400" dirty="0">
                <a:solidFill>
                  <a:srgbClr val="7030A0"/>
                </a:solidFill>
              </a:rPr>
              <a:t>打印输入输出日志</a:t>
            </a:r>
            <a:r>
              <a:rPr lang="en-US" altLang="zh-CN" sz="1400" dirty="0">
                <a:solidFill>
                  <a:srgbClr val="7030A0"/>
                </a:solidFill>
              </a:rPr>
              <a:t>(</a:t>
            </a:r>
            <a:r>
              <a:rPr lang="zh-CN" altLang="en-US" sz="1400" dirty="0">
                <a:solidFill>
                  <a:srgbClr val="7030A0"/>
                </a:solidFill>
              </a:rPr>
              <a:t>输出日志有应用自己决定</a:t>
            </a:r>
            <a:r>
              <a:rPr lang="en-US" altLang="zh-CN" sz="1400" dirty="0">
                <a:solidFill>
                  <a:srgbClr val="7030A0"/>
                </a:solidFill>
              </a:rPr>
              <a:t>) </a:t>
            </a:r>
            <a:r>
              <a:rPr lang="zh-CN" altLang="en-US" sz="1400" dirty="0">
                <a:solidFill>
                  <a:srgbClr val="7030A0"/>
                </a:solidFill>
              </a:rPr>
              <a:t>配置时出现报错</a:t>
            </a:r>
            <a:r>
              <a:rPr lang="en-US" altLang="zh-CN" sz="1400" dirty="0" smtClean="0">
                <a:solidFill>
                  <a:srgbClr val="7030A0"/>
                </a:solidFill>
              </a:rPr>
              <a:t>.</a:t>
            </a:r>
            <a:endParaRPr lang="en-US" altLang="zh-CN" sz="1400" dirty="0">
              <a:solidFill>
                <a:srgbClr val="7030A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项目结构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139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涉及的项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833" y="1563183"/>
            <a:ext cx="6054181" cy="465871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165014" y="2305883"/>
            <a:ext cx="274044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Provider: 暴露服务的服务提供方</a:t>
            </a:r>
            <a:r>
              <a:rPr lang="zh-CN" altLang="en-US" dirty="0" smtClean="0"/>
              <a:t>。</a:t>
            </a:r>
          </a:p>
          <a:p>
            <a:endParaRPr lang="zh-CN" altLang="en-US" dirty="0"/>
          </a:p>
          <a:p>
            <a:r>
              <a:rPr lang="zh-CN" altLang="en-US" dirty="0" smtClean="0"/>
              <a:t>Consumer</a:t>
            </a:r>
            <a:r>
              <a:rPr lang="zh-CN" altLang="en-US" dirty="0"/>
              <a:t>: 调用远程服务的服务消费方</a:t>
            </a:r>
            <a:r>
              <a:rPr lang="zh-CN" altLang="en-US" dirty="0" smtClean="0"/>
              <a:t>。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Registry</a:t>
            </a:r>
            <a:r>
              <a:rPr lang="zh-CN" altLang="en-US" dirty="0"/>
              <a:t>: 服务注册与发现的注册中心</a:t>
            </a:r>
            <a:r>
              <a:rPr lang="zh-CN" altLang="en-US" dirty="0" smtClean="0"/>
              <a:t>。</a:t>
            </a:r>
          </a:p>
          <a:p>
            <a:endParaRPr lang="zh-CN" altLang="en-US" dirty="0"/>
          </a:p>
          <a:p>
            <a:r>
              <a:rPr lang="zh-CN" altLang="en-US" dirty="0" smtClean="0"/>
              <a:t>Monitor</a:t>
            </a:r>
            <a:r>
              <a:rPr lang="zh-CN" altLang="en-US" dirty="0"/>
              <a:t>: 统计服务的调用次调和调用时间的监控中心</a:t>
            </a:r>
            <a:r>
              <a:rPr lang="zh-CN" altLang="en-US" dirty="0" smtClean="0"/>
              <a:t>。</a:t>
            </a:r>
          </a:p>
          <a:p>
            <a:endParaRPr lang="zh-CN" altLang="en-US" dirty="0"/>
          </a:p>
          <a:p>
            <a:r>
              <a:rPr lang="zh-CN" altLang="en-US" dirty="0" smtClean="0"/>
              <a:t>Container</a:t>
            </a:r>
            <a:r>
              <a:rPr lang="zh-CN" altLang="en-US" dirty="0"/>
              <a:t>: 服务运行容器。</a:t>
            </a:r>
          </a:p>
        </p:txBody>
      </p:sp>
    </p:spTree>
    <p:extLst>
      <p:ext uri="{BB962C8B-B14F-4D97-AF65-F5344CB8AC3E}">
        <p14:creationId xmlns:p14="http://schemas.microsoft.com/office/powerpoint/2010/main" val="1604931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核心模块关系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4932219" cy="357447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矩形 4"/>
          <p:cNvSpPr/>
          <p:nvPr/>
        </p:nvSpPr>
        <p:spPr>
          <a:xfrm>
            <a:off x="4987635" y="1613617"/>
            <a:ext cx="415636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zh-CN" sz="1600" dirty="0" err="1">
                <a:latin typeface="Arial" charset="0"/>
              </a:rPr>
              <a:t>dubbo</a:t>
            </a:r>
            <a:r>
              <a:rPr lang="en-US" altLang="zh-CN" sz="1600" dirty="0">
                <a:latin typeface="Arial" charset="0"/>
              </a:rPr>
              <a:t>-common </a:t>
            </a:r>
            <a:r>
              <a:rPr lang="zh-CN" altLang="en-US" sz="1600" dirty="0">
                <a:latin typeface="Arial" charset="0"/>
              </a:rPr>
              <a:t>公共逻辑模块，包括</a:t>
            </a:r>
            <a:r>
              <a:rPr lang="en-US" altLang="zh-CN" sz="1600" dirty="0" err="1">
                <a:latin typeface="Arial" charset="0"/>
              </a:rPr>
              <a:t>Util</a:t>
            </a:r>
            <a:r>
              <a:rPr lang="zh-CN" altLang="en-US" sz="1600" dirty="0">
                <a:latin typeface="Arial" charset="0"/>
              </a:rPr>
              <a:t>类和通用模型。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zh-CN" sz="1600" dirty="0" err="1">
                <a:latin typeface="Arial" charset="0"/>
              </a:rPr>
              <a:t>dubbo-remoting</a:t>
            </a:r>
            <a:r>
              <a:rPr lang="en-US" altLang="zh-CN" sz="1600" dirty="0">
                <a:latin typeface="Arial" charset="0"/>
              </a:rPr>
              <a:t> </a:t>
            </a:r>
            <a:r>
              <a:rPr lang="zh-CN" altLang="en-US" sz="1600" dirty="0">
                <a:latin typeface="Arial" charset="0"/>
              </a:rPr>
              <a:t>远程通讯模块，相当于</a:t>
            </a:r>
            <a:r>
              <a:rPr lang="en-US" altLang="zh-CN" sz="1600" dirty="0" err="1">
                <a:latin typeface="Arial" charset="0"/>
              </a:rPr>
              <a:t>Dubbo</a:t>
            </a:r>
            <a:r>
              <a:rPr lang="zh-CN" altLang="en-US" sz="1600" dirty="0">
                <a:latin typeface="Arial" charset="0"/>
              </a:rPr>
              <a:t>协议的实现，如果</a:t>
            </a:r>
            <a:r>
              <a:rPr lang="en-US" altLang="zh-CN" sz="1600" dirty="0">
                <a:latin typeface="Arial" charset="0"/>
              </a:rPr>
              <a:t>RPC</a:t>
            </a:r>
            <a:r>
              <a:rPr lang="zh-CN" altLang="en-US" sz="1600" dirty="0">
                <a:latin typeface="Arial" charset="0"/>
              </a:rPr>
              <a:t>用</a:t>
            </a:r>
            <a:r>
              <a:rPr lang="en-US" altLang="zh-CN" sz="1600" dirty="0">
                <a:latin typeface="Arial" charset="0"/>
              </a:rPr>
              <a:t>RMI</a:t>
            </a:r>
            <a:r>
              <a:rPr lang="zh-CN" altLang="en-US" sz="1600" dirty="0">
                <a:latin typeface="Arial" charset="0"/>
              </a:rPr>
              <a:t>协议则不需要使用此包</a:t>
            </a:r>
            <a:r>
              <a:rPr lang="zh-CN" altLang="en-US" sz="1600" dirty="0" smtClean="0">
                <a:latin typeface="Arial" charset="0"/>
              </a:rPr>
              <a:t>。</a:t>
            </a:r>
            <a:endParaRPr lang="zh-CN" altLang="en-US" sz="1600" dirty="0">
              <a:latin typeface="Arial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856" y="3483245"/>
            <a:ext cx="913014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zh-CN" sz="1600" dirty="0" err="1">
                <a:latin typeface="Arial" charset="0"/>
              </a:rPr>
              <a:t>dubbo-rpc</a:t>
            </a:r>
            <a:r>
              <a:rPr lang="en-US" altLang="zh-CN" sz="1600" dirty="0">
                <a:latin typeface="Arial" charset="0"/>
              </a:rPr>
              <a:t> </a:t>
            </a:r>
            <a:r>
              <a:rPr lang="zh-CN" altLang="en-US" sz="1600" dirty="0">
                <a:latin typeface="Arial" charset="0"/>
              </a:rPr>
              <a:t>远程调用模块，抽象各种协议，以及动态代理，只包含一对一的调用，不关心集群的管理。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zh-CN" sz="1600" dirty="0" err="1" smtClean="0">
                <a:latin typeface="Arial" charset="0"/>
              </a:rPr>
              <a:t>dubbo</a:t>
            </a:r>
            <a:r>
              <a:rPr lang="en-US" altLang="zh-CN" sz="1600" dirty="0" smtClean="0">
                <a:latin typeface="Arial" charset="0"/>
              </a:rPr>
              <a:t>-cluster </a:t>
            </a:r>
            <a:r>
              <a:rPr lang="zh-CN" altLang="en-US" sz="1600" dirty="0">
                <a:latin typeface="Arial" charset="0"/>
              </a:rPr>
              <a:t>集群模块，将多个服务提供方伪装为一个提供方，包括：负载均衡</a:t>
            </a:r>
            <a:r>
              <a:rPr lang="en-US" altLang="zh-CN" sz="1600" dirty="0">
                <a:latin typeface="Arial" charset="0"/>
              </a:rPr>
              <a:t>, </a:t>
            </a:r>
            <a:r>
              <a:rPr lang="zh-CN" altLang="en-US" sz="1600" dirty="0">
                <a:latin typeface="Arial" charset="0"/>
              </a:rPr>
              <a:t>容错，路由等，集群的地址列表可以是静态配置的，也可以是由注册中心下发。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zh-CN" sz="1600" dirty="0" err="1" smtClean="0">
                <a:latin typeface="Arial" charset="0"/>
              </a:rPr>
              <a:t>dubbo</a:t>
            </a:r>
            <a:r>
              <a:rPr lang="en-US" altLang="zh-CN" sz="1600" dirty="0" smtClean="0">
                <a:latin typeface="Arial" charset="0"/>
              </a:rPr>
              <a:t>-registry </a:t>
            </a:r>
            <a:r>
              <a:rPr lang="zh-CN" altLang="en-US" sz="1600" dirty="0">
                <a:latin typeface="Arial" charset="0"/>
              </a:rPr>
              <a:t>注册中心模块，基于注册中心下发地址的集群方式，以及对各种注册中心的抽象。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zh-CN" sz="1600" dirty="0" err="1">
                <a:latin typeface="Arial" charset="0"/>
              </a:rPr>
              <a:t>dubbo</a:t>
            </a:r>
            <a:r>
              <a:rPr lang="en-US" altLang="zh-CN" sz="1600" dirty="0">
                <a:latin typeface="Arial" charset="0"/>
              </a:rPr>
              <a:t>-monitor </a:t>
            </a:r>
            <a:r>
              <a:rPr lang="zh-CN" altLang="en-US" sz="1600" dirty="0">
                <a:latin typeface="Arial" charset="0"/>
              </a:rPr>
              <a:t>监控模块，统计服务调用次数，调用时间的，调用链跟踪的服务。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zh-CN" sz="1600" dirty="0" err="1">
                <a:latin typeface="Arial" charset="0"/>
              </a:rPr>
              <a:t>dubbo-config</a:t>
            </a:r>
            <a:r>
              <a:rPr lang="en-US" altLang="zh-CN" sz="1600" dirty="0">
                <a:latin typeface="Arial" charset="0"/>
              </a:rPr>
              <a:t> </a:t>
            </a:r>
            <a:r>
              <a:rPr lang="zh-CN" altLang="en-US" sz="1600" dirty="0">
                <a:latin typeface="Arial" charset="0"/>
              </a:rPr>
              <a:t>配置模块，是</a:t>
            </a:r>
            <a:r>
              <a:rPr lang="en-US" altLang="zh-CN" sz="1600" dirty="0" err="1">
                <a:latin typeface="Arial" charset="0"/>
              </a:rPr>
              <a:t>Dubbo</a:t>
            </a:r>
            <a:r>
              <a:rPr lang="zh-CN" altLang="en-US" sz="1600" dirty="0">
                <a:latin typeface="Arial" charset="0"/>
              </a:rPr>
              <a:t>对外的</a:t>
            </a:r>
            <a:r>
              <a:rPr lang="en-US" altLang="zh-CN" sz="1600" dirty="0">
                <a:latin typeface="Arial" charset="0"/>
              </a:rPr>
              <a:t>API</a:t>
            </a:r>
            <a:r>
              <a:rPr lang="zh-CN" altLang="en-US" sz="1600" dirty="0">
                <a:latin typeface="Arial" charset="0"/>
              </a:rPr>
              <a:t>，用户通过</a:t>
            </a:r>
            <a:r>
              <a:rPr lang="en-US" altLang="zh-CN" sz="1600" dirty="0" err="1">
                <a:latin typeface="Arial" charset="0"/>
              </a:rPr>
              <a:t>Config</a:t>
            </a:r>
            <a:r>
              <a:rPr lang="zh-CN" altLang="en-US" sz="1600" dirty="0">
                <a:latin typeface="Arial" charset="0"/>
              </a:rPr>
              <a:t>使用</a:t>
            </a:r>
            <a:r>
              <a:rPr lang="en-US" altLang="zh-CN" sz="1600" dirty="0" err="1">
                <a:latin typeface="Arial" charset="0"/>
              </a:rPr>
              <a:t>Dubbo</a:t>
            </a:r>
            <a:r>
              <a:rPr lang="zh-CN" altLang="en-US" sz="1600" dirty="0">
                <a:latin typeface="Arial" charset="0"/>
              </a:rPr>
              <a:t>，隐藏</a:t>
            </a:r>
            <a:r>
              <a:rPr lang="en-US" altLang="zh-CN" sz="1600" dirty="0" err="1">
                <a:latin typeface="Arial" charset="0"/>
              </a:rPr>
              <a:t>Dubbo</a:t>
            </a:r>
            <a:r>
              <a:rPr lang="zh-CN" altLang="en-US" sz="1600" dirty="0">
                <a:latin typeface="Arial" charset="0"/>
              </a:rPr>
              <a:t>所有细节。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zh-CN" sz="1600" dirty="0" err="1">
                <a:latin typeface="Arial" charset="0"/>
              </a:rPr>
              <a:t>dubbo</a:t>
            </a:r>
            <a:r>
              <a:rPr lang="en-US" altLang="zh-CN" sz="1600" dirty="0">
                <a:latin typeface="Arial" charset="0"/>
              </a:rPr>
              <a:t>-container </a:t>
            </a:r>
            <a:r>
              <a:rPr lang="zh-CN" altLang="en-US" sz="1600" dirty="0">
                <a:latin typeface="Arial" charset="0"/>
              </a:rPr>
              <a:t>容器模块，是一个</a:t>
            </a:r>
            <a:r>
              <a:rPr lang="en-US" altLang="zh-CN" sz="1600" dirty="0" err="1">
                <a:latin typeface="Arial" charset="0"/>
              </a:rPr>
              <a:t>Standlone</a:t>
            </a:r>
            <a:r>
              <a:rPr lang="zh-CN" altLang="en-US" sz="1600" dirty="0">
                <a:latin typeface="Arial" charset="0"/>
              </a:rPr>
              <a:t>的容器，以简单的</a:t>
            </a:r>
            <a:r>
              <a:rPr lang="en-US" altLang="zh-CN" sz="1600" dirty="0">
                <a:latin typeface="Arial" charset="0"/>
              </a:rPr>
              <a:t>Main</a:t>
            </a:r>
            <a:r>
              <a:rPr lang="zh-CN" altLang="en-US" sz="1600" dirty="0">
                <a:latin typeface="Arial" charset="0"/>
              </a:rPr>
              <a:t>加载</a:t>
            </a:r>
            <a:r>
              <a:rPr lang="en-US" altLang="zh-CN" sz="1600" dirty="0">
                <a:latin typeface="Arial" charset="0"/>
              </a:rPr>
              <a:t>Spring</a:t>
            </a:r>
            <a:r>
              <a:rPr lang="zh-CN" altLang="en-US" sz="1600" dirty="0">
                <a:latin typeface="Arial" charset="0"/>
              </a:rPr>
              <a:t>启动，因为服务通常不需要</a:t>
            </a:r>
            <a:r>
              <a:rPr lang="en-US" altLang="zh-CN" sz="1600" dirty="0">
                <a:latin typeface="Arial" charset="0"/>
              </a:rPr>
              <a:t>Tomcat/</a:t>
            </a:r>
            <a:r>
              <a:rPr lang="en-US" altLang="zh-CN" sz="1600" dirty="0" err="1">
                <a:latin typeface="Arial" charset="0"/>
              </a:rPr>
              <a:t>JBoss</a:t>
            </a:r>
            <a:r>
              <a:rPr lang="zh-CN" altLang="en-US" sz="1600" dirty="0">
                <a:latin typeface="Arial" charset="0"/>
              </a:rPr>
              <a:t>等</a:t>
            </a:r>
            <a:r>
              <a:rPr lang="en-US" altLang="zh-CN" sz="1600" dirty="0">
                <a:latin typeface="Arial" charset="0"/>
              </a:rPr>
              <a:t>Web</a:t>
            </a:r>
            <a:r>
              <a:rPr lang="zh-CN" altLang="en-US" sz="1600" dirty="0">
                <a:latin typeface="Arial" charset="0"/>
              </a:rPr>
              <a:t>容器的特性，没必要用</a:t>
            </a:r>
            <a:r>
              <a:rPr lang="en-US" altLang="zh-CN" sz="1600" dirty="0">
                <a:latin typeface="Arial" charset="0"/>
              </a:rPr>
              <a:t>Web</a:t>
            </a:r>
            <a:r>
              <a:rPr lang="zh-CN" altLang="en-US" sz="1600" dirty="0">
                <a:latin typeface="Arial" charset="0"/>
              </a:rPr>
              <a:t>容器去加载服务。</a:t>
            </a:r>
            <a:endParaRPr lang="zh-CN" altLang="en-US" sz="16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28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FAQ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4" y="1665060"/>
            <a:ext cx="3095253" cy="4276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281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Dubbo</a:t>
            </a:r>
            <a:r>
              <a:rPr kumimoji="1" lang="zh-CN" altLang="en-US" dirty="0" smtClean="0"/>
              <a:t>容器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535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Dubbo</a:t>
            </a:r>
            <a:r>
              <a:rPr kumimoji="1" lang="zh-CN" altLang="en-US" dirty="0" smtClean="0"/>
              <a:t> 容器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Dubbo</a:t>
            </a:r>
            <a:r>
              <a:rPr lang="zh-CN" altLang="en-US" dirty="0"/>
              <a:t>的容器模块，是一个独立的容器，因为服务通常不需要</a:t>
            </a:r>
            <a:r>
              <a:rPr lang="en-US" altLang="zh-CN" dirty="0"/>
              <a:t>Tomcat/</a:t>
            </a:r>
            <a:r>
              <a:rPr lang="en-US" altLang="zh-CN" dirty="0" err="1"/>
              <a:t>JBoss</a:t>
            </a:r>
            <a:r>
              <a:rPr lang="zh-CN" altLang="en-US" dirty="0"/>
              <a:t>等</a:t>
            </a:r>
            <a:r>
              <a:rPr lang="en-US" altLang="zh-CN" dirty="0"/>
              <a:t>Web</a:t>
            </a:r>
            <a:r>
              <a:rPr lang="zh-CN" altLang="en-US" dirty="0"/>
              <a:t>容器的特性，没必要用</a:t>
            </a:r>
            <a:r>
              <a:rPr lang="en-US" altLang="zh-CN" dirty="0"/>
              <a:t>Web</a:t>
            </a:r>
            <a:r>
              <a:rPr lang="zh-CN" altLang="en-US" dirty="0"/>
              <a:t>容器去加载服务</a:t>
            </a:r>
            <a:r>
              <a:rPr lang="zh-CN" altLang="en-US" dirty="0" smtClean="0"/>
              <a:t>。</a:t>
            </a:r>
          </a:p>
          <a:p>
            <a:r>
              <a:rPr lang="zh-CN" altLang="en-US" dirty="0"/>
              <a:t>服务容器只是一个简单的</a:t>
            </a:r>
            <a:r>
              <a:rPr lang="en-US" altLang="zh-CN" dirty="0"/>
              <a:t>Main</a:t>
            </a:r>
            <a:r>
              <a:rPr lang="zh-CN" altLang="en-US" dirty="0"/>
              <a:t>方法，并加载一个简单的</a:t>
            </a:r>
            <a:r>
              <a:rPr lang="en-US" altLang="zh-CN" dirty="0"/>
              <a:t>Spring</a:t>
            </a:r>
            <a:r>
              <a:rPr lang="zh-CN" altLang="en-US" dirty="0"/>
              <a:t>容器，用于暴露服务</a:t>
            </a:r>
            <a:r>
              <a:rPr lang="zh-CN" altLang="en-US" dirty="0" smtClean="0"/>
              <a:t>。</a:t>
            </a:r>
          </a:p>
          <a:p>
            <a:pPr marL="0" indent="0">
              <a:buNone/>
            </a:pPr>
            <a:endParaRPr kumimoji="1" lang="zh-CN" altLang="en-US" sz="1800" dirty="0" smtClean="0"/>
          </a:p>
          <a:p>
            <a:pPr marL="0" indent="0">
              <a:buNone/>
            </a:pPr>
            <a:r>
              <a:rPr kumimoji="1" lang="zh-CN" altLang="en-US" sz="1800" dirty="0" smtClean="0"/>
              <a:t>参考：</a:t>
            </a:r>
            <a:br>
              <a:rPr kumimoji="1" lang="zh-CN" altLang="en-US" sz="1800" dirty="0" smtClean="0"/>
            </a:br>
            <a:r>
              <a:rPr kumimoji="1" lang="en-US" altLang="zh-CN" sz="1800" dirty="0">
                <a:hlinkClick r:id="rId2"/>
              </a:rPr>
              <a:t>http://</a:t>
            </a:r>
            <a:r>
              <a:rPr kumimoji="1" lang="en-US" altLang="zh-CN" sz="1800" dirty="0" smtClean="0">
                <a:hlinkClick r:id="rId2"/>
              </a:rPr>
              <a:t>www.cnblogs.com/ghj1976/p/5316126.html</a:t>
            </a:r>
            <a:endParaRPr kumimoji="1" lang="zh-CN" altLang="en-US" sz="1800" dirty="0" smtClean="0"/>
          </a:p>
          <a:p>
            <a:pPr marL="0" indent="0">
              <a:buNone/>
            </a:pPr>
            <a:r>
              <a:rPr kumimoji="1" lang="en-US" altLang="zh-CN" sz="1800" dirty="0">
                <a:hlinkClick r:id="rId3"/>
              </a:rPr>
              <a:t>http://</a:t>
            </a:r>
            <a:r>
              <a:rPr kumimoji="1" lang="en-US" altLang="zh-CN" sz="1800" dirty="0" smtClean="0">
                <a:hlinkClick r:id="rId3"/>
              </a:rPr>
              <a:t>www.cnblogs.com/ghj1976/p/5320195.html</a:t>
            </a:r>
            <a:r>
              <a:rPr kumimoji="1" lang="zh-CN" altLang="en-US" sz="1800" dirty="0" smtClean="0"/>
              <a:t> </a:t>
            </a: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802662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生产者、消费者的启动</a:t>
            </a:r>
            <a:endParaRPr kumimoji="1"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691" y="1510145"/>
            <a:ext cx="8908473" cy="522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5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>
                <a:effectLst/>
              </a:rPr>
              <a:t>Container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96536"/>
            <a:ext cx="8229600" cy="5087391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b="1" dirty="0"/>
              <a:t>Spring </a:t>
            </a:r>
            <a:r>
              <a:rPr lang="en-US" altLang="zh-CN" b="1" dirty="0" smtClean="0"/>
              <a:t>Container</a:t>
            </a:r>
            <a:endParaRPr lang="zh-CN" altLang="en-US" b="1" dirty="0" smtClean="0"/>
          </a:p>
          <a:p>
            <a:pPr lvl="1">
              <a:lnSpc>
                <a:spcPct val="120000"/>
              </a:lnSpc>
            </a:pPr>
            <a:r>
              <a:rPr lang="zh-CN" altLang="en-US" dirty="0" smtClean="0"/>
              <a:t>自动</a:t>
            </a:r>
            <a:r>
              <a:rPr lang="zh-CN" altLang="en-US" dirty="0"/>
              <a:t>加载</a:t>
            </a:r>
            <a:r>
              <a:rPr lang="en-US" altLang="zh-CN" dirty="0"/>
              <a:t>META-INF/spring</a:t>
            </a:r>
            <a:r>
              <a:rPr lang="zh-CN" altLang="en-US" dirty="0"/>
              <a:t>目录下的所有</a:t>
            </a:r>
            <a:r>
              <a:rPr lang="en-US" altLang="zh-CN" dirty="0"/>
              <a:t>Spring</a:t>
            </a:r>
            <a:r>
              <a:rPr lang="zh-CN" altLang="en-US" dirty="0"/>
              <a:t>配置。 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 smtClean="0"/>
              <a:t>配置</a:t>
            </a:r>
            <a:r>
              <a:rPr lang="zh-CN" altLang="en-US" dirty="0"/>
              <a:t>：</a:t>
            </a:r>
            <a:r>
              <a:rPr lang="en-US" altLang="zh-CN" dirty="0"/>
              <a:t>(</a:t>
            </a:r>
            <a:r>
              <a:rPr lang="zh-CN" altLang="en-US" dirty="0"/>
              <a:t>配在</a:t>
            </a:r>
            <a:r>
              <a:rPr lang="en-US" altLang="zh-CN" dirty="0"/>
              <a:t>java</a:t>
            </a:r>
            <a:r>
              <a:rPr lang="zh-CN" altLang="en-US" dirty="0"/>
              <a:t>命令</a:t>
            </a:r>
            <a:r>
              <a:rPr lang="en-US" altLang="zh-CN" dirty="0"/>
              <a:t>-D</a:t>
            </a:r>
            <a:r>
              <a:rPr lang="zh-CN" altLang="en-US" dirty="0"/>
              <a:t>参数或者</a:t>
            </a:r>
            <a:r>
              <a:rPr lang="en-US" altLang="zh-CN" dirty="0" err="1"/>
              <a:t>dubbo.properties</a:t>
            </a:r>
            <a:r>
              <a:rPr lang="zh-CN" altLang="en-US" dirty="0"/>
              <a:t>中</a:t>
            </a:r>
            <a:r>
              <a:rPr lang="en-US" altLang="zh-CN" dirty="0"/>
              <a:t>) 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err="1" smtClean="0"/>
              <a:t>dubbo.spring.config</a:t>
            </a:r>
            <a:r>
              <a:rPr lang="en-US" altLang="zh-CN" dirty="0" smtClean="0"/>
              <a:t>=</a:t>
            </a:r>
            <a:r>
              <a:rPr lang="en-US" altLang="zh-CN" dirty="0" err="1" smtClean="0"/>
              <a:t>classpath</a:t>
            </a:r>
            <a:r>
              <a:rPr lang="en-US" altLang="zh-CN" dirty="0"/>
              <a:t>*:META-INF/spring/*.xml ----</a:t>
            </a:r>
            <a:r>
              <a:rPr lang="zh-CN" altLang="en-US" dirty="0"/>
              <a:t>配置</a:t>
            </a:r>
            <a:r>
              <a:rPr lang="en-US" altLang="zh-CN" dirty="0"/>
              <a:t>spring</a:t>
            </a:r>
            <a:r>
              <a:rPr lang="zh-CN" altLang="en-US" dirty="0"/>
              <a:t>配置加载位置</a:t>
            </a:r>
            <a:r>
              <a:rPr lang="en-US" altLang="zh-CN" dirty="0" smtClean="0"/>
              <a:t>Container</a:t>
            </a:r>
            <a:endParaRPr lang="zh-CN" altLang="en-US" dirty="0" smtClean="0"/>
          </a:p>
          <a:p>
            <a:pPr lvl="1">
              <a:lnSpc>
                <a:spcPct val="120000"/>
              </a:lnSpc>
            </a:pPr>
            <a:endParaRPr lang="zh-CN" altLang="en-US" dirty="0" smtClean="0"/>
          </a:p>
          <a:p>
            <a:pPr>
              <a:lnSpc>
                <a:spcPct val="120000"/>
              </a:lnSpc>
            </a:pPr>
            <a:r>
              <a:rPr lang="en-US" altLang="zh-CN" b="1" dirty="0"/>
              <a:t>Jetty </a:t>
            </a:r>
            <a:r>
              <a:rPr lang="en-US" altLang="zh-CN" b="1" dirty="0" smtClean="0"/>
              <a:t>Container</a:t>
            </a:r>
            <a:endParaRPr lang="zh-CN" altLang="en-US" b="1" dirty="0" smtClean="0"/>
          </a:p>
          <a:p>
            <a:pPr lvl="1">
              <a:lnSpc>
                <a:spcPct val="120000"/>
              </a:lnSpc>
            </a:pPr>
            <a:r>
              <a:rPr lang="zh-CN" altLang="en-US" dirty="0"/>
              <a:t>启动一个内嵌</a:t>
            </a:r>
            <a:r>
              <a:rPr lang="en-US" altLang="zh-CN" dirty="0"/>
              <a:t>Jetty</a:t>
            </a:r>
            <a:r>
              <a:rPr lang="zh-CN" altLang="en-US" dirty="0"/>
              <a:t>，用于</a:t>
            </a:r>
            <a:r>
              <a:rPr lang="zh-CN" altLang="en-US" dirty="0">
                <a:solidFill>
                  <a:srgbClr val="FFFF00"/>
                </a:solidFill>
              </a:rPr>
              <a:t>汇报状态</a:t>
            </a:r>
            <a:r>
              <a:rPr lang="zh-CN" altLang="en-US" dirty="0"/>
              <a:t>。 </a:t>
            </a:r>
            <a:br>
              <a:rPr lang="zh-CN" altLang="en-US" dirty="0"/>
            </a:br>
            <a:r>
              <a:rPr lang="zh-CN" altLang="en-US" dirty="0"/>
              <a:t>配置：</a:t>
            </a:r>
            <a:r>
              <a:rPr lang="en-US" altLang="zh-CN" dirty="0"/>
              <a:t>(</a:t>
            </a:r>
            <a:r>
              <a:rPr lang="zh-CN" altLang="en-US" dirty="0"/>
              <a:t>配在</a:t>
            </a:r>
            <a:r>
              <a:rPr lang="en-US" altLang="zh-CN" dirty="0"/>
              <a:t>java</a:t>
            </a:r>
            <a:r>
              <a:rPr lang="zh-CN" altLang="en-US" dirty="0"/>
              <a:t>命令</a:t>
            </a:r>
            <a:r>
              <a:rPr lang="en-US" altLang="zh-CN" dirty="0"/>
              <a:t>-D</a:t>
            </a:r>
            <a:r>
              <a:rPr lang="zh-CN" altLang="en-US" dirty="0"/>
              <a:t>参数或者</a:t>
            </a:r>
            <a:r>
              <a:rPr lang="en-US" altLang="zh-CN" dirty="0" err="1"/>
              <a:t>dubbo.properties</a:t>
            </a:r>
            <a:r>
              <a:rPr lang="zh-CN" altLang="en-US" dirty="0"/>
              <a:t>中</a:t>
            </a:r>
            <a:r>
              <a:rPr lang="en-US" altLang="zh-CN" dirty="0"/>
              <a:t>) </a:t>
            </a:r>
            <a:br>
              <a:rPr lang="en-US" altLang="zh-CN" dirty="0"/>
            </a:br>
            <a:r>
              <a:rPr lang="en-US" altLang="zh-CN" dirty="0" err="1"/>
              <a:t>dubbo.jetty.port</a:t>
            </a:r>
            <a:r>
              <a:rPr lang="en-US" altLang="zh-CN" dirty="0"/>
              <a:t>=8080 ----</a:t>
            </a:r>
            <a:r>
              <a:rPr lang="zh-CN" altLang="en-US" dirty="0"/>
              <a:t>配置</a:t>
            </a:r>
            <a:r>
              <a:rPr lang="en-US" altLang="zh-CN" dirty="0"/>
              <a:t>jetty</a:t>
            </a:r>
            <a:r>
              <a:rPr lang="zh-CN" altLang="en-US" dirty="0"/>
              <a:t>启动端口 </a:t>
            </a:r>
            <a:br>
              <a:rPr lang="zh-CN" altLang="en-US" dirty="0"/>
            </a:br>
            <a:r>
              <a:rPr lang="en-US" altLang="zh-CN" dirty="0" err="1"/>
              <a:t>dubbo.jetty.directory</a:t>
            </a:r>
            <a:r>
              <a:rPr lang="en-US" altLang="zh-CN" dirty="0"/>
              <a:t>=/foo/bar ----</a:t>
            </a:r>
            <a:r>
              <a:rPr lang="zh-CN" altLang="en-US" dirty="0"/>
              <a:t>配置可通过</a:t>
            </a:r>
            <a:r>
              <a:rPr lang="en-US" altLang="zh-CN" dirty="0"/>
              <a:t>jetty</a:t>
            </a:r>
            <a:r>
              <a:rPr lang="zh-CN" altLang="en-US" dirty="0"/>
              <a:t>直接访问的目录，用于存放静态文件 </a:t>
            </a:r>
            <a:br>
              <a:rPr lang="zh-CN" altLang="en-US" dirty="0"/>
            </a:br>
            <a:r>
              <a:rPr lang="en-US" altLang="zh-CN" dirty="0" err="1"/>
              <a:t>dubbo.jetty.page</a:t>
            </a:r>
            <a:r>
              <a:rPr lang="en-US" altLang="zh-CN" dirty="0"/>
              <a:t>=</a:t>
            </a:r>
            <a:r>
              <a:rPr lang="en-US" altLang="zh-CN" dirty="0" err="1"/>
              <a:t>log,status,system</a:t>
            </a:r>
            <a:r>
              <a:rPr lang="en-US" altLang="zh-CN" dirty="0"/>
              <a:t> ----</a:t>
            </a:r>
            <a:r>
              <a:rPr lang="zh-CN" altLang="en-US" dirty="0"/>
              <a:t>配置显示的页面，缺省加载所有</a:t>
            </a:r>
            <a:r>
              <a:rPr lang="zh-CN" altLang="en-US" dirty="0" smtClean="0"/>
              <a:t>页面</a:t>
            </a:r>
          </a:p>
          <a:p>
            <a:pPr lvl="1">
              <a:lnSpc>
                <a:spcPct val="120000"/>
              </a:lnSpc>
            </a:pPr>
            <a:endParaRPr lang="zh-CN" altLang="en-US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Log4j Container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自动配置</a:t>
            </a:r>
            <a:r>
              <a:rPr lang="en-US" altLang="zh-CN" dirty="0"/>
              <a:t>log4j</a:t>
            </a:r>
            <a:r>
              <a:rPr lang="zh-CN" altLang="en-US" dirty="0"/>
              <a:t>的配置，在多进程启动时，自动给日志文件按进程分目录。 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配置：</a:t>
            </a:r>
            <a:r>
              <a:rPr lang="en-US" altLang="zh-CN" dirty="0"/>
              <a:t>(</a:t>
            </a:r>
            <a:r>
              <a:rPr lang="zh-CN" altLang="en-US" dirty="0"/>
              <a:t>配在</a:t>
            </a:r>
            <a:r>
              <a:rPr lang="en-US" altLang="zh-CN" dirty="0"/>
              <a:t>java</a:t>
            </a:r>
            <a:r>
              <a:rPr lang="zh-CN" altLang="en-US" dirty="0"/>
              <a:t>命令</a:t>
            </a:r>
            <a:r>
              <a:rPr lang="en-US" altLang="zh-CN" dirty="0"/>
              <a:t>-D</a:t>
            </a:r>
            <a:r>
              <a:rPr lang="zh-CN" altLang="en-US" dirty="0"/>
              <a:t>参数或者</a:t>
            </a:r>
            <a:r>
              <a:rPr lang="en-US" altLang="zh-CN" dirty="0" err="1"/>
              <a:t>dubbo.properties</a:t>
            </a:r>
            <a:r>
              <a:rPr lang="zh-CN" altLang="en-US" dirty="0"/>
              <a:t>中</a:t>
            </a:r>
            <a:r>
              <a:rPr lang="en-US" altLang="zh-CN" dirty="0"/>
              <a:t>) 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dubbo.log4j.file=/foo/</a:t>
            </a:r>
            <a:r>
              <a:rPr lang="en-US" altLang="zh-CN" dirty="0" err="1"/>
              <a:t>bar.log</a:t>
            </a:r>
            <a:r>
              <a:rPr lang="en-US" altLang="zh-CN" dirty="0"/>
              <a:t> ----</a:t>
            </a:r>
            <a:r>
              <a:rPr lang="zh-CN" altLang="en-US" dirty="0"/>
              <a:t>配置日志文件路径 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dubbo.log4j.level=WARN ----</a:t>
            </a:r>
            <a:r>
              <a:rPr lang="zh-CN" altLang="en-US" dirty="0"/>
              <a:t>配置日志级别 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dubbo.log4j.subdirectory=20880 ----</a:t>
            </a:r>
            <a:r>
              <a:rPr lang="zh-CN" altLang="en-US" dirty="0"/>
              <a:t>配置日志子目录，用于多进程启动，避免冲突</a:t>
            </a:r>
            <a:r>
              <a:rPr lang="en-US" altLang="zh-CN" dirty="0"/>
              <a:t/>
            </a:r>
            <a:br>
              <a:rPr lang="en-US" altLang="zh-CN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063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生产者、消费者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5090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生产者与消费者通讯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hr-HR" sz="2800" dirty="0"/>
              <a:t>过滤条件 </a:t>
            </a:r>
            <a:r>
              <a:rPr lang="hr-HR" altLang="zh-CN" sz="2800" dirty="0" err="1"/>
              <a:t>tcp.port</a:t>
            </a:r>
            <a:r>
              <a:rPr lang="hr-HR" altLang="zh-CN" sz="2800" dirty="0"/>
              <a:t>==20880 || </a:t>
            </a:r>
            <a:r>
              <a:rPr lang="hr-HR" altLang="zh-CN" sz="2800" dirty="0" err="1"/>
              <a:t>tcp.port</a:t>
            </a:r>
            <a:r>
              <a:rPr lang="hr-HR" altLang="zh-CN" sz="2800" dirty="0"/>
              <a:t> == </a:t>
            </a:r>
            <a:r>
              <a:rPr lang="hr-HR" altLang="zh-CN" sz="2800" dirty="0" smtClean="0"/>
              <a:t>57450</a:t>
            </a:r>
            <a:endParaRPr lang="zh-CN" altLang="en-US" sz="2800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10" y="2491247"/>
            <a:ext cx="7730836" cy="393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59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注册及监控中心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63086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铸造">
  <a:themeElements>
    <a:clrScheme name="Custom 2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8DDB67"/>
      </a:hlink>
      <a:folHlink>
        <a:srgbClr val="903638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ＭＳ 明朝"/>
        <a:font script="Hang" typeface="바탕"/>
        <a:font script="Hans" typeface="华文新魏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ＭＳ 明朝"/>
        <a:font script="Hang" typeface="바탕"/>
        <a:font script="Hans" typeface="华文新魏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演示文稿3" id="{26C010C9-8389-E54A-897E-2C07215ED019}" vid="{B7A5AB92-FBFD-F841-8128-3D85C674C7A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培训</Template>
  <TotalTime>211</TotalTime>
  <Words>918</Words>
  <Application>Microsoft Macintosh PowerPoint</Application>
  <PresentationFormat>全屏显示(4:3)</PresentationFormat>
  <Paragraphs>120</Paragraphs>
  <Slides>21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Calibri</vt:lpstr>
      <vt:lpstr>inherit</vt:lpstr>
      <vt:lpstr>Rockwell</vt:lpstr>
      <vt:lpstr>Verdana</vt:lpstr>
      <vt:lpstr>Wingdings 2</vt:lpstr>
      <vt:lpstr>华文新魏</vt:lpstr>
      <vt:lpstr>宋体</vt:lpstr>
      <vt:lpstr>Arial</vt:lpstr>
      <vt:lpstr>铸造</vt:lpstr>
      <vt:lpstr>Dubbo</vt:lpstr>
      <vt:lpstr>涉及的项</vt:lpstr>
      <vt:lpstr>Dubbo容器</vt:lpstr>
      <vt:lpstr>Dubbo 容器</vt:lpstr>
      <vt:lpstr>生产者、消费者的启动</vt:lpstr>
      <vt:lpstr>Container</vt:lpstr>
      <vt:lpstr>生产者、消费者</vt:lpstr>
      <vt:lpstr>生产者与消费者通讯</vt:lpstr>
      <vt:lpstr>注册及监控中心</vt:lpstr>
      <vt:lpstr>注册、监控中心</vt:lpstr>
      <vt:lpstr>组播</vt:lpstr>
      <vt:lpstr>Java Netty 组播例子</vt:lpstr>
      <vt:lpstr>广播注册中心流程图</vt:lpstr>
      <vt:lpstr>广播监控</vt:lpstr>
      <vt:lpstr>监控中心</vt:lpstr>
      <vt:lpstr>阅读源码</vt:lpstr>
      <vt:lpstr>Dubbo与Dubbox</vt:lpstr>
      <vt:lpstr>项目配置</vt:lpstr>
      <vt:lpstr>项目结构</vt:lpstr>
      <vt:lpstr>核心模块关系</vt:lpstr>
      <vt:lpstr>FAQ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Dubbo</dc:title>
  <dc:creator>郭红俊</dc:creator>
  <cp:lastModifiedBy>郭红俊</cp:lastModifiedBy>
  <cp:revision>112</cp:revision>
  <dcterms:created xsi:type="dcterms:W3CDTF">2016-03-28T05:40:35Z</dcterms:created>
  <dcterms:modified xsi:type="dcterms:W3CDTF">2016-03-28T09:11:41Z</dcterms:modified>
</cp:coreProperties>
</file>